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Libre Franklin"/>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iTxLcjG1OSlvWTLVmVlPUYd8b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LibreFranklin-bold.fntdata"/><Relationship Id="rId45" Type="http://schemas.openxmlformats.org/officeDocument/2006/relationships/font" Target="fonts/LibreFrankli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LibreFranklin-boldItalic.fntdata"/><Relationship Id="rId47" Type="http://schemas.openxmlformats.org/officeDocument/2006/relationships/font" Target="fonts/LibreFranklin-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822e0ec7b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b822e0ec7b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22e0ec7b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b822e0ec7b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822e0ec7b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b822e0ec7b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822e0ec7b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b822e0ec7b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ca136d0a6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ca136d0a6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13ca136d0a6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ca136d0a6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3ca136d0a6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13ca136d0a6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ca136d0a6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ca136d0a6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3ca136d0a6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ca136d0a6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ca136d0a6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3ca136d0a6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ca136d0a6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ca136d0a6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3ca136d0a6_0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822e0ec7b_1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b822e0ec7b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822e0ec7b_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822e0ec7b_1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b822e0ec7b_1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822e0ec7b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822e0ec7b_1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each taking 4 or 6 spaces within the 12 column space allowable</a:t>
            </a:r>
            <a:endParaRPr/>
          </a:p>
        </p:txBody>
      </p:sp>
      <p:sp>
        <p:nvSpPr>
          <p:cNvPr id="279" name="Google Shape;279;gb822e0ec7b_1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822e0ec7b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822e0ec7b_1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200">
                <a:latin typeface="Libre Franklin"/>
                <a:ea typeface="Libre Franklin"/>
                <a:cs typeface="Libre Franklin"/>
                <a:sym typeface="Libre Franklin"/>
              </a:rPr>
              <a:t>xs: </a:t>
            </a:r>
            <a:r>
              <a:rPr lang="en-US" sz="2200">
                <a:latin typeface="Libre Franklin"/>
                <a:ea typeface="Libre Franklin"/>
                <a:cs typeface="Libre Franklin"/>
                <a:sym typeface="Libre Franklin"/>
              </a:rPr>
              <a:t>It is used to denote the number of columns which will fit next to each other on extra-small devices</a:t>
            </a:r>
            <a:endParaRPr/>
          </a:p>
        </p:txBody>
      </p:sp>
      <p:sp>
        <p:nvSpPr>
          <p:cNvPr id="289" name="Google Shape;289;gb822e0ec7b_1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822e0ec7b_1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822e0ec7b_1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b822e0ec7b_1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ca136d0a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ca136d0a6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3ca136d0a6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822e0ec7b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b822e0ec7b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ca136d0a6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13ca136d0a6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822e0ec7b_1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822e0ec7b_1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b822e0ec7b_1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4f3c35f1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4f3c35f1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e4f3c35f1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4f3c35f1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4f3c35f1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e4f3c35f1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ca136d0a6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13ca136d0a6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ca136d0a6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3ca136d0a6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13ca136d0a6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ca136d0a6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13ca136d0a6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ca136d0a6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ca136d0a6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3ca136d0a6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ca136d0a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ca136d0a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13ca136d0a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ca136d0a6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ca136d0a6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3ca136d0a6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ca136d0a6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ca136d0a6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3ca136d0a6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71348" lvl="0" marL="384048" rtl="0" algn="l">
              <a:lnSpc>
                <a:spcPct val="115000"/>
              </a:lnSpc>
              <a:spcBef>
                <a:spcPts val="1200"/>
              </a:spcBef>
              <a:spcAft>
                <a:spcPts val="0"/>
              </a:spcAft>
              <a:buClr>
                <a:srgbClr val="191B0E"/>
              </a:buClr>
              <a:buSzPts val="1800"/>
              <a:buFont typeface="Libre Franklin"/>
              <a:buChar char="■"/>
            </a:pPr>
            <a:r>
              <a:rPr lang="en-US" sz="1800">
                <a:solidFill>
                  <a:srgbClr val="191B0E"/>
                </a:solidFill>
                <a:latin typeface="Libre Franklin"/>
                <a:ea typeface="Libre Franklin"/>
                <a:cs typeface="Libre Franklin"/>
                <a:sym typeface="Libre Franklin"/>
              </a:rPr>
              <a:t>We will look at other ways to display data in an organized way:</a:t>
            </a:r>
            <a:endParaRPr sz="1800">
              <a:solidFill>
                <a:srgbClr val="191B0E"/>
              </a:solidFill>
              <a:latin typeface="Libre Franklin"/>
              <a:ea typeface="Libre Franklin"/>
              <a:cs typeface="Libre Franklin"/>
              <a:sym typeface="Libre Franklin"/>
            </a:endParaRPr>
          </a:p>
          <a:p>
            <a:pPr indent="-371348" lvl="1" marL="914400" rtl="0" algn="l">
              <a:lnSpc>
                <a:spcPct val="115000"/>
              </a:lnSpc>
              <a:spcBef>
                <a:spcPts val="700"/>
              </a:spcBef>
              <a:spcAft>
                <a:spcPts val="0"/>
              </a:spcAft>
              <a:buClr>
                <a:srgbClr val="191B0E"/>
              </a:buClr>
              <a:buSzPts val="1800"/>
              <a:buFont typeface="Libre Franklin"/>
              <a:buChar char="–"/>
            </a:pPr>
            <a:r>
              <a:rPr b="1" lang="en-US" sz="1800">
                <a:solidFill>
                  <a:srgbClr val="191B0E"/>
                </a:solidFill>
                <a:latin typeface="Libre Franklin"/>
                <a:ea typeface="Libre Franklin"/>
                <a:cs typeface="Libre Franklin"/>
                <a:sym typeface="Libre Franklin"/>
              </a:rPr>
              <a:t>Flexbox</a:t>
            </a:r>
            <a:endParaRPr b="1" sz="1800">
              <a:solidFill>
                <a:srgbClr val="191B0E"/>
              </a:solidFill>
              <a:latin typeface="Libre Franklin"/>
              <a:ea typeface="Libre Franklin"/>
              <a:cs typeface="Libre Franklin"/>
              <a:sym typeface="Libre Franklin"/>
            </a:endParaRPr>
          </a:p>
          <a:p>
            <a:pPr indent="-371348" lvl="1" marL="914400" rtl="0" algn="l">
              <a:lnSpc>
                <a:spcPct val="115000"/>
              </a:lnSpc>
              <a:spcBef>
                <a:spcPts val="700"/>
              </a:spcBef>
              <a:spcAft>
                <a:spcPts val="0"/>
              </a:spcAft>
              <a:buClr>
                <a:srgbClr val="191B0E"/>
              </a:buClr>
              <a:buSzPts val="1800"/>
              <a:buFont typeface="Libre Franklin"/>
              <a:buChar char="–"/>
            </a:pPr>
            <a:r>
              <a:rPr b="1" lang="en-US" sz="1800">
                <a:solidFill>
                  <a:srgbClr val="191B0E"/>
                </a:solidFill>
                <a:latin typeface="Libre Franklin"/>
                <a:ea typeface="Libre Franklin"/>
                <a:cs typeface="Libre Franklin"/>
                <a:sym typeface="Libre Franklin"/>
              </a:rPr>
              <a:t>GridView</a:t>
            </a:r>
            <a:endParaRPr b="1" sz="1800">
              <a:solidFill>
                <a:srgbClr val="191B0E"/>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400"/>
              <a:buNone/>
            </a:pPr>
            <a:r>
              <a:t/>
            </a:r>
            <a:endParaRPr/>
          </a:p>
        </p:txBody>
      </p:sp>
      <p:sp>
        <p:nvSpPr>
          <p:cNvPr id="128" name="Google Shape;1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822e0ec7b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b822e0ec7b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822e0ec7b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b822e0ec7b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822e0ec7b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b822e0ec7b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6" name="Shape 16"/>
        <p:cNvGrpSpPr/>
        <p:nvPr/>
      </p:nvGrpSpPr>
      <p:grpSpPr>
        <a:xfrm>
          <a:off x="0" y="0"/>
          <a:ext cx="0" cy="0"/>
          <a:chOff x="0" y="0"/>
          <a:chExt cx="0" cy="0"/>
        </a:xfrm>
      </p:grpSpPr>
      <p:sp>
        <p:nvSpPr>
          <p:cNvPr id="17" name="Google Shape;17;p27"/>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7"/>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19" name="Google Shape;19;p27"/>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7"/>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7"/>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grpSp>
        <p:nvGrpSpPr>
          <p:cNvPr id="22" name="Google Shape;22;p27"/>
          <p:cNvGrpSpPr/>
          <p:nvPr/>
        </p:nvGrpSpPr>
        <p:grpSpPr>
          <a:xfrm>
            <a:off x="752858" y="744469"/>
            <a:ext cx="10674116" cy="5349671"/>
            <a:chOff x="752858" y="744469"/>
            <a:chExt cx="10674116" cy="5349671"/>
          </a:xfrm>
        </p:grpSpPr>
        <p:sp>
          <p:nvSpPr>
            <p:cNvPr id="23" name="Google Shape;23;p27"/>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4" name="Google Shape;24;p27"/>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3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8"/>
          <p:cNvSpPr txBox="1"/>
          <p:nvPr>
            <p:ph idx="1" type="body"/>
          </p:nvPr>
        </p:nvSpPr>
        <p:spPr>
          <a:xfrm rot="5400000">
            <a:off x="4386262" y="-719138"/>
            <a:ext cx="3571875" cy="96012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4" name="Google Shape;84;p3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39"/>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9"/>
          <p:cNvSpPr txBox="1"/>
          <p:nvPr>
            <p:ph idx="1" type="body"/>
          </p:nvPr>
        </p:nvSpPr>
        <p:spPr>
          <a:xfrm rot="5400000">
            <a:off x="2839798" y="-844042"/>
            <a:ext cx="5243244" cy="8179641"/>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90" name="Google Shape;90;p39"/>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39"/>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9"/>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100" name="Shape 100"/>
        <p:cNvGrpSpPr/>
        <p:nvPr/>
      </p:nvGrpSpPr>
      <p:grpSpPr>
        <a:xfrm>
          <a:off x="0" y="0"/>
          <a:ext cx="0" cy="0"/>
          <a:chOff x="0" y="0"/>
          <a:chExt cx="0" cy="0"/>
        </a:xfrm>
      </p:grpSpPr>
      <p:sp>
        <p:nvSpPr>
          <p:cNvPr id="101" name="Google Shape;101;p31"/>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1"/>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103" name="Google Shape;103;p31"/>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1"/>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31"/>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31"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8"/>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8" name="Google Shape;28;p2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31" name="Shape 31"/>
        <p:cNvGrpSpPr/>
        <p:nvPr/>
      </p:nvGrpSpPr>
      <p:grpSpPr>
        <a:xfrm>
          <a:off x="0" y="0"/>
          <a:ext cx="0" cy="0"/>
          <a:chOff x="0" y="0"/>
          <a:chExt cx="0" cy="0"/>
        </a:xfrm>
      </p:grpSpPr>
      <p:sp>
        <p:nvSpPr>
          <p:cNvPr id="32" name="Google Shape;32;p30"/>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0"/>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34" name="Google Shape;34;p30"/>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0"/>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0"/>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30"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2"/>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2"/>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1" name="Google Shape;41;p32"/>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2" name="Google Shape;42;p3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3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3"/>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48" name="Google Shape;48;p33"/>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9" name="Google Shape;49;p33"/>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50" name="Google Shape;50;p33"/>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1" name="Google Shape;51;p33"/>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3"/>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3"/>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34"/>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4"/>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4"/>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4"/>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35"/>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5"/>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3" name="Shape 63"/>
        <p:cNvGrpSpPr/>
        <p:nvPr/>
      </p:nvGrpSpPr>
      <p:grpSpPr>
        <a:xfrm>
          <a:off x="0" y="0"/>
          <a:ext cx="0" cy="0"/>
          <a:chOff x="0" y="0"/>
          <a:chExt cx="0" cy="0"/>
        </a:xfrm>
      </p:grpSpPr>
      <p:sp>
        <p:nvSpPr>
          <p:cNvPr id="64" name="Google Shape;64;p36"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6"/>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67" name="Google Shape;67;p36"/>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68" name="Google Shape;68;p36"/>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6"/>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6"/>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36"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2" name="Shape 72"/>
        <p:cNvGrpSpPr/>
        <p:nvPr/>
      </p:nvGrpSpPr>
      <p:grpSpPr>
        <a:xfrm>
          <a:off x="0" y="0"/>
          <a:ext cx="0" cy="0"/>
          <a:chOff x="0" y="0"/>
          <a:chExt cx="0" cy="0"/>
        </a:xfrm>
      </p:grpSpPr>
      <p:sp>
        <p:nvSpPr>
          <p:cNvPr id="73" name="Google Shape;73;p37"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7"/>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800"/>
              <a:buFont typeface="Libre Franklin"/>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7"/>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rm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76" name="Google Shape;76;p37"/>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77" name="Google Shape;77;p37"/>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7"/>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7"/>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37"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12" name="Google Shape;12;p2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13" name="Google Shape;13;p2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14" name="Google Shape;14;p2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6"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3" name="Shape 93"/>
        <p:cNvGrpSpPr/>
        <p:nvPr/>
      </p:nvGrpSpPr>
      <p:grpSpPr>
        <a:xfrm>
          <a:off x="0" y="0"/>
          <a:ext cx="0" cy="0"/>
          <a:chOff x="0" y="0"/>
          <a:chExt cx="0" cy="0"/>
        </a:xfrm>
      </p:grpSpPr>
      <p:sp>
        <p:nvSpPr>
          <p:cNvPr id="94" name="Google Shape;94;p29"/>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lt2"/>
              </a:buClr>
              <a:buSzPts val="4400"/>
              <a:buFont typeface="Libre Franklin"/>
              <a:buNone/>
              <a:defRPr b="0" i="0" sz="4400" u="none" cap="none" strike="noStrike">
                <a:solidFill>
                  <a:schemeClr val="lt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5" name="Google Shape;95;p29"/>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lt2"/>
              </a:buClr>
              <a:buSzPts val="2000"/>
              <a:buFont typeface="Libre Franklin"/>
              <a:buChar char="■"/>
              <a:defRPr b="0" i="0" sz="2000" u="none" cap="none" strike="noStrike">
                <a:solidFill>
                  <a:schemeClr val="lt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lt2"/>
              </a:buClr>
              <a:buSzPts val="2000"/>
              <a:buFont typeface="Libre Franklin"/>
              <a:buChar char="–"/>
              <a:defRPr b="0" i="1" sz="2000" u="none" cap="none" strike="noStrike">
                <a:solidFill>
                  <a:schemeClr val="lt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lt2"/>
              </a:buClr>
              <a:buSzPts val="1800"/>
              <a:buFont typeface="Libre Franklin"/>
              <a:buChar char="■"/>
              <a:defRPr b="0" i="0" sz="1800" u="none" cap="none" strike="noStrike">
                <a:solidFill>
                  <a:schemeClr val="lt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lt2"/>
              </a:buClr>
              <a:buSzPts val="1800"/>
              <a:buFont typeface="Libre Franklin"/>
              <a:buChar char="–"/>
              <a:defRPr b="0" i="1" sz="1800" u="none" cap="none" strike="noStrike">
                <a:solidFill>
                  <a:schemeClr val="lt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lt2"/>
              </a:buClr>
              <a:buSzPts val="1600"/>
              <a:buFont typeface="Libre Franklin"/>
              <a:buChar char="■"/>
              <a:defRPr b="0" i="0" sz="1600" u="none" cap="none" strike="noStrike">
                <a:solidFill>
                  <a:schemeClr val="lt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lt2"/>
              </a:buClr>
              <a:buSzPts val="1600"/>
              <a:buFont typeface="Libre Franklin"/>
              <a:buChar char="–"/>
              <a:defRPr b="0" i="1" sz="1600" u="none" cap="none" strike="noStrike">
                <a:solidFill>
                  <a:schemeClr val="lt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lt2"/>
              </a:buClr>
              <a:buSzPts val="1400"/>
              <a:buFont typeface="Libre Franklin"/>
              <a:buChar char="–"/>
              <a:defRPr b="0" i="1" sz="1400" u="none" cap="none" strike="noStrike">
                <a:solidFill>
                  <a:schemeClr val="lt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9pPr>
          </a:lstStyle>
          <a:p/>
        </p:txBody>
      </p:sp>
      <p:sp>
        <p:nvSpPr>
          <p:cNvPr id="96" name="Google Shape;96;p29"/>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9pPr>
          </a:lstStyle>
          <a:p/>
        </p:txBody>
      </p:sp>
      <p:sp>
        <p:nvSpPr>
          <p:cNvPr id="97" name="Google Shape;97;p29"/>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9pPr>
          </a:lstStyle>
          <a:p/>
        </p:txBody>
      </p:sp>
      <p:sp>
        <p:nvSpPr>
          <p:cNvPr id="98" name="Google Shape;98;p29"/>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29" title="Side bar"/>
          <p:cNvSpPr/>
          <p:nvPr/>
        </p:nvSpPr>
        <p:spPr>
          <a:xfrm>
            <a:off x="47809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tnt-summer-academy/Curriculum-2022/blob/main/Week%203/%5BENG3.4%5DView%20component%20layout.m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marketplace.visualstudio.com/items?itemName=george-alisson.html-preview-vscode"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react-bootstrap.github.io/getting-started/introduction" TargetMode="External"/><Relationship Id="rId4" Type="http://schemas.openxmlformats.org/officeDocument/2006/relationships/hyperlink" Target="https://react-bootstrap.github.io/components/alerts/" TargetMode="External"/><Relationship Id="rId5" Type="http://schemas.openxmlformats.org/officeDocument/2006/relationships/hyperlink" Target="https://hackerthemes.com/bootstrap-cheatsheet/#m-1" TargetMode="External"/><Relationship Id="rId6" Type="http://schemas.openxmlformats.org/officeDocument/2006/relationships/hyperlink" Target="https://hackerthemes.com/bootstrap-cheatsheet/#m-1" TargetMode="External"/><Relationship Id="rId7" Type="http://schemas.openxmlformats.org/officeDocument/2006/relationships/hyperlink" Target="https://codesandbox.io/s/sharp-snow-v1j90?file=/src/App.js" TargetMode="External"/><Relationship Id="rId8" Type="http://schemas.openxmlformats.org/officeDocument/2006/relationships/hyperlink" Target="https://codesandbox.io/s/sharp-snow-v1j90?file=/src/App.j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react-bootstrap.github.io/components/alerts/" TargetMode="External"/><Relationship Id="rId4" Type="http://schemas.openxmlformats.org/officeDocument/2006/relationships/hyperlink" Target="https://react-bootstrap.github.io/components/alerts/" TargetMode="External"/><Relationship Id="rId5" Type="http://schemas.openxmlformats.org/officeDocument/2006/relationships/hyperlink" Target="https://react-bootstrap.github.io/components/aler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github.com/tnt-summer-academy/Samples/tree/main/Week_3/react-bootstrap-javascrip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react-bootstrap.github.io/layout/gri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hyperlink" Target="https://react-bootstrap.github.io/layout/gr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hyperlink" Target="https://reactstrap.github.io/components/layou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reactstrap.github.io/components/layout/" TargetMode="Externa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developer.microsoft.com/en-us/fluentui#/get-started/web#fluent-ui-react" TargetMode="External"/><Relationship Id="rId4" Type="http://schemas.openxmlformats.org/officeDocument/2006/relationships/hyperlink" Target="https://developer.microsoft.com/en-us/fluentui#/" TargetMode="External"/><Relationship Id="rId5" Type="http://schemas.openxmlformats.org/officeDocument/2006/relationships/hyperlink" Target="https://developer.microsoft.com/en-us/fluentui#/controls/we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extendsclass.com/typescript-to-javascript.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nytimes.com" TargetMode="External"/><Relationship Id="rId4" Type="http://schemas.openxmlformats.org/officeDocument/2006/relationships/hyperlink" Target="https://nytime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nytimes.com/"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nytime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
          <p:cNvSpPr txBox="1"/>
          <p:nvPr>
            <p:ph type="ctrTitle"/>
          </p:nvPr>
        </p:nvSpPr>
        <p:spPr>
          <a:xfrm>
            <a:off x="1310640" y="1788454"/>
            <a:ext cx="9570720" cy="2098226"/>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chemeClr val="dk2"/>
              </a:buClr>
              <a:buSzPts val="7200"/>
              <a:buFont typeface="Libre Franklin"/>
              <a:buNone/>
            </a:pPr>
            <a:r>
              <a:rPr lang="en-US"/>
              <a:t>UI COMPONENT LAYOUTS</a:t>
            </a:r>
            <a:endParaRPr/>
          </a:p>
        </p:txBody>
      </p:sp>
      <p:sp>
        <p:nvSpPr>
          <p:cNvPr id="112" name="Google Shape;112;p1"/>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112000"/>
              </a:lnSpc>
              <a:spcBef>
                <a:spcPts val="0"/>
              </a:spcBef>
              <a:spcAft>
                <a:spcPts val="0"/>
              </a:spcAft>
              <a:buClr>
                <a:schemeClr val="dk2"/>
              </a:buClr>
              <a:buSzPts val="2300"/>
              <a:buNone/>
            </a:pPr>
            <a:r>
              <a:rPr lang="en-US" u="sng">
                <a:solidFill>
                  <a:schemeClr val="hlink"/>
                </a:solidFill>
                <a:hlinkClick r:id="rId3"/>
              </a:rPr>
              <a:t>https://github.com/tnt-summer-academy/Curriculum-2022/blob/main/Week%203/%5BENG3.4%5DView%20component%20layout.md</a:t>
            </a:r>
            <a:r>
              <a:rPr lang="en-US"/>
              <a:t> </a:t>
            </a:r>
            <a:endParaRPr/>
          </a:p>
        </p:txBody>
      </p:sp>
      <p:sp>
        <p:nvSpPr>
          <p:cNvPr id="113" name="Google Shape;113;p1"/>
          <p:cNvSpPr txBox="1"/>
          <p:nvPr/>
        </p:nvSpPr>
        <p:spPr>
          <a:xfrm>
            <a:off x="8122920" y="6294120"/>
            <a:ext cx="33070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Created for Microsoft / TNTs</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b822e0ec7b_1_16"/>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normAutofit/>
          </a:bodyPr>
          <a:lstStyle/>
          <a:p>
            <a:pPr indent="0" lvl="0" marL="0" rtl="0" algn="r">
              <a:lnSpc>
                <a:spcPct val="89000"/>
              </a:lnSpc>
              <a:spcBef>
                <a:spcPts val="0"/>
              </a:spcBef>
              <a:spcAft>
                <a:spcPts val="0"/>
              </a:spcAft>
              <a:buClr>
                <a:schemeClr val="lt2"/>
              </a:buClr>
              <a:buSzPts val="7200"/>
              <a:buFont typeface="Libre Franklin"/>
              <a:buNone/>
            </a:pPr>
            <a:r>
              <a:rPr lang="en-US"/>
              <a:t>PART 2</a:t>
            </a:r>
            <a:br>
              <a:rPr lang="en-US"/>
            </a:br>
            <a:r>
              <a:rPr lang="en-US"/>
              <a:t>SETTING UP</a:t>
            </a:r>
            <a:endParaRPr/>
          </a:p>
        </p:txBody>
      </p:sp>
      <p:sp>
        <p:nvSpPr>
          <p:cNvPr id="171" name="Google Shape;171;gb822e0ec7b_1_16"/>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normAutofit/>
          </a:bodyPr>
          <a:lstStyle/>
          <a:p>
            <a:pPr indent="0" lvl="0" marL="0" rtl="0" algn="r">
              <a:lnSpc>
                <a:spcPct val="112000"/>
              </a:lnSpc>
              <a:spcBef>
                <a:spcPts val="0"/>
              </a:spcBef>
              <a:spcAft>
                <a:spcPts val="0"/>
              </a:spcAft>
              <a:buClr>
                <a:schemeClr val="lt2"/>
              </a:buClr>
              <a:buSzPts val="24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b822e0ec7b_1_2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npm</a:t>
            </a:r>
            <a:endParaRPr/>
          </a:p>
        </p:txBody>
      </p:sp>
      <p:sp>
        <p:nvSpPr>
          <p:cNvPr id="177" name="Google Shape;177;gb822e0ec7b_1_26"/>
          <p:cNvSpPr txBox="1"/>
          <p:nvPr>
            <p:ph idx="1" type="body"/>
          </p:nvPr>
        </p:nvSpPr>
        <p:spPr>
          <a:xfrm>
            <a:off x="1371600" y="1657925"/>
            <a:ext cx="9601200" cy="50928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SzPts val="2200"/>
              <a:buChar char="■"/>
            </a:pPr>
            <a:r>
              <a:rPr lang="en-US" sz="2200"/>
              <a:t>Today we will need to do the following:</a:t>
            </a:r>
            <a:endParaRPr sz="2200"/>
          </a:p>
          <a:p>
            <a:pPr indent="0" lvl="0" marL="0" rtl="0" algn="l">
              <a:lnSpc>
                <a:spcPct val="115000"/>
              </a:lnSpc>
              <a:spcBef>
                <a:spcPts val="1200"/>
              </a:spcBef>
              <a:spcAft>
                <a:spcPts val="0"/>
              </a:spcAft>
              <a:buNone/>
            </a:pPr>
            <a:r>
              <a:t/>
            </a:r>
            <a:endParaRPr sz="2200"/>
          </a:p>
          <a:p>
            <a:pPr indent="-368300" lvl="0" marL="457200" rtl="0" algn="l">
              <a:lnSpc>
                <a:spcPct val="115000"/>
              </a:lnSpc>
              <a:spcBef>
                <a:spcPts val="1200"/>
              </a:spcBef>
              <a:spcAft>
                <a:spcPts val="0"/>
              </a:spcAft>
              <a:buSzPts val="2200"/>
              <a:buChar char="■"/>
            </a:pPr>
            <a:r>
              <a:rPr b="1" lang="en-US" sz="2200"/>
              <a:t>Bootstrap </a:t>
            </a:r>
            <a:r>
              <a:rPr lang="en-US" sz="2200"/>
              <a:t>- npm install react-bootstrap bootstrap@4.6.0 </a:t>
            </a:r>
            <a:endParaRPr sz="2200"/>
          </a:p>
          <a:p>
            <a:pPr indent="-368300" lvl="1" marL="914400" rtl="0" algn="l">
              <a:lnSpc>
                <a:spcPct val="115000"/>
              </a:lnSpc>
              <a:spcBef>
                <a:spcPts val="0"/>
              </a:spcBef>
              <a:spcAft>
                <a:spcPts val="0"/>
              </a:spcAft>
              <a:buSzPts val="2200"/>
              <a:buChar char="–"/>
            </a:pPr>
            <a:r>
              <a:rPr lang="en-US" sz="2200"/>
              <a:t>We specifically want this version of react-bootstrap bootstrap, other versions may cause issues</a:t>
            </a:r>
            <a:endParaRPr sz="2200"/>
          </a:p>
          <a:p>
            <a:pPr indent="-368300" lvl="0" marL="457200" rtl="0" algn="l">
              <a:lnSpc>
                <a:spcPct val="115000"/>
              </a:lnSpc>
              <a:spcBef>
                <a:spcPts val="0"/>
              </a:spcBef>
              <a:spcAft>
                <a:spcPts val="0"/>
              </a:spcAft>
              <a:buSzPts val="2200"/>
              <a:buChar char="■"/>
            </a:pPr>
            <a:r>
              <a:rPr b="1" lang="en-US" sz="2200"/>
              <a:t>Sass - </a:t>
            </a:r>
            <a:r>
              <a:rPr lang="en-US" sz="2200"/>
              <a:t>npm install sass </a:t>
            </a:r>
            <a:endParaRPr sz="2200"/>
          </a:p>
          <a:p>
            <a:pPr indent="-368300" lvl="1" marL="914400" rtl="0" algn="l">
              <a:lnSpc>
                <a:spcPct val="115000"/>
              </a:lnSpc>
              <a:spcBef>
                <a:spcPts val="0"/>
              </a:spcBef>
              <a:spcAft>
                <a:spcPts val="0"/>
              </a:spcAft>
              <a:buSzPts val="2200"/>
              <a:buChar char="–"/>
            </a:pPr>
            <a:r>
              <a:rPr lang="en-US" sz="2200"/>
              <a:t>This is the CSS compiler for Bootstrap</a:t>
            </a:r>
            <a:endParaRPr sz="2200"/>
          </a:p>
          <a:p>
            <a:pPr indent="-368300" lvl="0" marL="457200" rtl="0" algn="l">
              <a:lnSpc>
                <a:spcPct val="115000"/>
              </a:lnSpc>
              <a:spcBef>
                <a:spcPts val="0"/>
              </a:spcBef>
              <a:spcAft>
                <a:spcPts val="0"/>
              </a:spcAft>
              <a:buSzPts val="2200"/>
              <a:buChar char="■"/>
            </a:pPr>
            <a:r>
              <a:rPr b="1" lang="en-US" sz="2200"/>
              <a:t>FluentUI</a:t>
            </a:r>
            <a:r>
              <a:rPr lang="en-US" sz="2200"/>
              <a:t> - </a:t>
            </a:r>
            <a:r>
              <a:rPr i="0" lang="en-US" sz="2200"/>
              <a:t>npm install @fluentui/react</a:t>
            </a:r>
            <a:endParaRPr sz="2200"/>
          </a:p>
          <a:p>
            <a:pPr indent="0" lvl="0" marL="0" rtl="0" algn="l">
              <a:lnSpc>
                <a:spcPct val="94000"/>
              </a:lnSpc>
              <a:spcBef>
                <a:spcPts val="1200"/>
              </a:spcBef>
              <a:spcAft>
                <a:spcPts val="0"/>
              </a:spcAft>
              <a:buNone/>
            </a:pPr>
            <a:r>
              <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VS Code HTML Preview Extension</a:t>
            </a:r>
            <a:endParaRPr/>
          </a:p>
        </p:txBody>
      </p:sp>
      <p:sp>
        <p:nvSpPr>
          <p:cNvPr id="184" name="Google Shape;184;p9"/>
          <p:cNvSpPr txBox="1"/>
          <p:nvPr>
            <p:ph idx="1" type="body"/>
          </p:nvPr>
        </p:nvSpPr>
        <p:spPr>
          <a:xfrm>
            <a:off x="1371600" y="1859280"/>
            <a:ext cx="10287000" cy="4998720"/>
          </a:xfrm>
          <a:prstGeom prst="rect">
            <a:avLst/>
          </a:prstGeom>
          <a:noFill/>
          <a:ln>
            <a:noFill/>
          </a:ln>
        </p:spPr>
        <p:txBody>
          <a:bodyPr anchorCtr="0" anchor="t" bIns="45700" lIns="91425" spcFirstLastPara="1" rIns="91425" wrap="square" tIns="45700">
            <a:noAutofit/>
          </a:bodyPr>
          <a:lstStyle/>
          <a:p>
            <a:pPr indent="-384048" lvl="0" marL="384048" rtl="0" algn="l">
              <a:lnSpc>
                <a:spcPct val="94000"/>
              </a:lnSpc>
              <a:spcBef>
                <a:spcPts val="0"/>
              </a:spcBef>
              <a:spcAft>
                <a:spcPts val="0"/>
              </a:spcAft>
              <a:buClr>
                <a:schemeClr val="dk2"/>
              </a:buClr>
              <a:buSzPts val="2000"/>
              <a:buChar char="■"/>
            </a:pPr>
            <a:r>
              <a:rPr lang="en-US"/>
              <a:t>VS Code HTML Preview Extension</a:t>
            </a:r>
            <a:endParaRPr/>
          </a:p>
          <a:p>
            <a:pPr indent="-384048" lvl="1" marL="914400" rtl="0" algn="l">
              <a:lnSpc>
                <a:spcPct val="94000"/>
              </a:lnSpc>
              <a:spcBef>
                <a:spcPts val="700"/>
              </a:spcBef>
              <a:spcAft>
                <a:spcPts val="0"/>
              </a:spcAft>
              <a:buClr>
                <a:schemeClr val="dk2"/>
              </a:buClr>
              <a:buSzPts val="2000"/>
              <a:buChar char="–"/>
            </a:pPr>
            <a:r>
              <a:rPr b="1" lang="en-US" u="sng">
                <a:solidFill>
                  <a:schemeClr val="hlink"/>
                </a:solidFill>
                <a:hlinkClick r:id="rId3"/>
              </a:rPr>
              <a:t>https://marketplace.visualstudio.com/items?itemName=george-alisson.html-preview-vscode</a:t>
            </a:r>
            <a:r>
              <a:rPr b="1" lang="en-US"/>
              <a:t>   </a:t>
            </a:r>
            <a:endParaRPr/>
          </a:p>
        </p:txBody>
      </p:sp>
      <p:pic>
        <p:nvPicPr>
          <p:cNvPr id="185" name="Google Shape;185;p9"/>
          <p:cNvPicPr preferRelativeResize="0"/>
          <p:nvPr/>
        </p:nvPicPr>
        <p:blipFill rotWithShape="1">
          <a:blip r:embed="rId4">
            <a:alphaModFix/>
          </a:blip>
          <a:srcRect b="0" l="0" r="0" t="0"/>
          <a:stretch/>
        </p:blipFill>
        <p:spPr>
          <a:xfrm>
            <a:off x="1523047" y="3690445"/>
            <a:ext cx="5853113" cy="25634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latin typeface="Libre Franklin"/>
                <a:ea typeface="Libre Franklin"/>
                <a:cs typeface="Libre Franklin"/>
                <a:sym typeface="Libre Franklin"/>
              </a:rPr>
              <a:t>React Developer Tools</a:t>
            </a:r>
            <a:br>
              <a:rPr lang="en-US">
                <a:latin typeface="Libre Franklin"/>
                <a:ea typeface="Libre Franklin"/>
                <a:cs typeface="Libre Franklin"/>
                <a:sym typeface="Libre Franklin"/>
              </a:rPr>
            </a:br>
            <a:endParaRPr>
              <a:latin typeface="Libre Franklin"/>
              <a:ea typeface="Libre Franklin"/>
              <a:cs typeface="Libre Franklin"/>
              <a:sym typeface="Libre Franklin"/>
            </a:endParaRPr>
          </a:p>
        </p:txBody>
      </p:sp>
      <p:sp>
        <p:nvSpPr>
          <p:cNvPr id="191" name="Google Shape;191;p10"/>
          <p:cNvSpPr txBox="1"/>
          <p:nvPr>
            <p:ph idx="1" type="body"/>
          </p:nvPr>
        </p:nvSpPr>
        <p:spPr>
          <a:xfrm>
            <a:off x="1295400" y="2286000"/>
            <a:ext cx="96012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t/>
            </a:r>
            <a:endParaRPr/>
          </a:p>
        </p:txBody>
      </p:sp>
      <p:pic>
        <p:nvPicPr>
          <p:cNvPr id="192" name="Google Shape;192;p10"/>
          <p:cNvPicPr preferRelativeResize="0"/>
          <p:nvPr/>
        </p:nvPicPr>
        <p:blipFill rotWithShape="1">
          <a:blip r:embed="rId3">
            <a:alphaModFix/>
          </a:blip>
          <a:srcRect b="0" l="0" r="0" t="0"/>
          <a:stretch/>
        </p:blipFill>
        <p:spPr>
          <a:xfrm>
            <a:off x="1371600" y="3435882"/>
            <a:ext cx="9015412" cy="21533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b822e0ec7b_1_43"/>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normAutofit/>
          </a:bodyPr>
          <a:lstStyle/>
          <a:p>
            <a:pPr indent="0" lvl="0" marL="0" rtl="0" algn="r">
              <a:lnSpc>
                <a:spcPct val="89000"/>
              </a:lnSpc>
              <a:spcBef>
                <a:spcPts val="0"/>
              </a:spcBef>
              <a:spcAft>
                <a:spcPts val="0"/>
              </a:spcAft>
              <a:buClr>
                <a:schemeClr val="lt2"/>
              </a:buClr>
              <a:buSzPts val="7200"/>
              <a:buFont typeface="Libre Franklin"/>
              <a:buNone/>
            </a:pPr>
            <a:r>
              <a:rPr lang="en-US"/>
              <a:t>PART 3</a:t>
            </a:r>
            <a:br>
              <a:rPr lang="en-US"/>
            </a:br>
            <a:r>
              <a:rPr lang="en-US"/>
              <a:t>REACT BOOTSTRAP</a:t>
            </a:r>
            <a:endParaRPr/>
          </a:p>
        </p:txBody>
      </p:sp>
      <p:sp>
        <p:nvSpPr>
          <p:cNvPr id="198" name="Google Shape;198;gb822e0ec7b_1_43"/>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normAutofit/>
          </a:bodyPr>
          <a:lstStyle/>
          <a:p>
            <a:pPr indent="0" lvl="0" marL="0" rtl="0" algn="r">
              <a:lnSpc>
                <a:spcPct val="112000"/>
              </a:lnSpc>
              <a:spcBef>
                <a:spcPts val="0"/>
              </a:spcBef>
              <a:spcAft>
                <a:spcPts val="0"/>
              </a:spcAft>
              <a:buClr>
                <a:schemeClr val="lt2"/>
              </a:buClr>
              <a:buSzPts val="24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b822e0ec7b_1_4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React-Bootstrap</a:t>
            </a:r>
            <a:endParaRPr/>
          </a:p>
        </p:txBody>
      </p:sp>
      <p:sp>
        <p:nvSpPr>
          <p:cNvPr id="204" name="Google Shape;204;gb822e0ec7b_1_48"/>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lnSpcReduction="10000"/>
          </a:bodyPr>
          <a:lstStyle/>
          <a:p>
            <a:pPr indent="-422147" lvl="0" marL="384048" rtl="0" algn="l">
              <a:lnSpc>
                <a:spcPct val="115000"/>
              </a:lnSpc>
              <a:spcBef>
                <a:spcPts val="0"/>
              </a:spcBef>
              <a:spcAft>
                <a:spcPts val="0"/>
              </a:spcAft>
              <a:buClr>
                <a:schemeClr val="dk2"/>
              </a:buClr>
              <a:buSzPts val="2600"/>
              <a:buChar char="■"/>
            </a:pPr>
            <a:r>
              <a:rPr lang="en-US" sz="2600"/>
              <a:t>React-Bootstrap is an external open-source library. </a:t>
            </a:r>
            <a:endParaRPr sz="2600"/>
          </a:p>
          <a:p>
            <a:pPr indent="-422147" lvl="0" marL="384048" rtl="0" algn="l">
              <a:lnSpc>
                <a:spcPct val="115000"/>
              </a:lnSpc>
              <a:spcBef>
                <a:spcPts val="0"/>
              </a:spcBef>
              <a:spcAft>
                <a:spcPts val="0"/>
              </a:spcAft>
              <a:buClr>
                <a:schemeClr val="dk2"/>
              </a:buClr>
              <a:buSzPts val="2600"/>
              <a:buChar char="■"/>
            </a:pPr>
            <a:r>
              <a:rPr lang="en-US" sz="2600"/>
              <a:t>It provides and enables plug-ins for your projects for fast and responsive websites, with the React framework</a:t>
            </a:r>
            <a:endParaRPr sz="2600"/>
          </a:p>
          <a:p>
            <a:pPr indent="-409447" lvl="0" marL="384048" rtl="0" algn="l">
              <a:lnSpc>
                <a:spcPct val="115000"/>
              </a:lnSpc>
              <a:spcBef>
                <a:spcPts val="0"/>
              </a:spcBef>
              <a:spcAft>
                <a:spcPts val="0"/>
              </a:spcAft>
              <a:buSzPts val="2400"/>
              <a:buChar char="■"/>
            </a:pPr>
            <a:r>
              <a:rPr lang="en-US" sz="2600"/>
              <a:t>React-Bootstrap uses components that are rendered in the browser. </a:t>
            </a:r>
            <a:r>
              <a:rPr lang="en-US" sz="2600"/>
              <a:t>Previous versions used CSS.</a:t>
            </a:r>
            <a:endParaRPr sz="2600"/>
          </a:p>
          <a:p>
            <a:pPr indent="0" lvl="0" marL="0" rtl="0" algn="l">
              <a:lnSpc>
                <a:spcPct val="115000"/>
              </a:lnSpc>
              <a:spcBef>
                <a:spcPts val="0"/>
              </a:spcBef>
              <a:spcAft>
                <a:spcPts val="0"/>
              </a:spcAft>
              <a:buNone/>
            </a:pPr>
            <a:r>
              <a:t/>
            </a:r>
            <a:endParaRPr sz="2600"/>
          </a:p>
          <a:p>
            <a:pPr indent="0" lvl="0" marL="0" rtl="0" algn="l">
              <a:lnSpc>
                <a:spcPct val="115000"/>
              </a:lnSpc>
              <a:spcBef>
                <a:spcPts val="0"/>
              </a:spcBef>
              <a:spcAft>
                <a:spcPts val="0"/>
              </a:spcAft>
              <a:buNone/>
            </a:pPr>
            <a:r>
              <a:rPr lang="en-US" sz="2600"/>
              <a:t>Bootstrap is </a:t>
            </a:r>
            <a:r>
              <a:rPr lang="en-US" sz="2600"/>
              <a:t>different</a:t>
            </a:r>
            <a:r>
              <a:rPr lang="en-US" sz="2600"/>
              <a:t> from React-Bootstrap</a:t>
            </a:r>
            <a:endParaRPr sz="2600"/>
          </a:p>
          <a:p>
            <a:pPr indent="-257048" lvl="0" marL="384048" rtl="0" algn="l">
              <a:lnSpc>
                <a:spcPct val="115000"/>
              </a:lnSpc>
              <a:spcBef>
                <a:spcPts val="1200"/>
              </a:spcBef>
              <a:spcAft>
                <a:spcPts val="0"/>
              </a:spcAft>
              <a:buClr>
                <a:schemeClr val="dk2"/>
              </a:buClr>
              <a:buSzPts val="2000"/>
              <a:buNone/>
            </a:pPr>
            <a:r>
              <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3ca136d0a6_0_82"/>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Resources </a:t>
            </a:r>
            <a:endParaRPr/>
          </a:p>
        </p:txBody>
      </p:sp>
      <p:sp>
        <p:nvSpPr>
          <p:cNvPr id="211" name="Google Shape;211;g13ca136d0a6_0_82"/>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393700" lvl="0" marL="457200" rtl="0" algn="l">
              <a:lnSpc>
                <a:spcPct val="115000"/>
              </a:lnSpc>
              <a:spcBef>
                <a:spcPts val="1200"/>
              </a:spcBef>
              <a:spcAft>
                <a:spcPts val="0"/>
              </a:spcAft>
              <a:buClr>
                <a:schemeClr val="dk1"/>
              </a:buClr>
              <a:buSzPts val="2600"/>
              <a:buFont typeface="Libre Franklin"/>
              <a:buChar char="●"/>
            </a:pPr>
            <a:r>
              <a:rPr lang="en-US" sz="2600" u="sng">
                <a:solidFill>
                  <a:schemeClr val="hlink"/>
                </a:solidFill>
                <a:hlinkClick r:id="rId3"/>
              </a:rPr>
              <a:t>Getting started with Bootstrap</a:t>
            </a:r>
            <a:endParaRPr sz="2600" u="sng">
              <a:solidFill>
                <a:schemeClr val="hlink"/>
              </a:solidFill>
            </a:endParaRPr>
          </a:p>
          <a:p>
            <a:pPr indent="-393700" lvl="0" marL="457200" rtl="0" algn="l">
              <a:lnSpc>
                <a:spcPct val="115000"/>
              </a:lnSpc>
              <a:spcBef>
                <a:spcPts val="0"/>
              </a:spcBef>
              <a:spcAft>
                <a:spcPts val="0"/>
              </a:spcAft>
              <a:buClr>
                <a:schemeClr val="dk1"/>
              </a:buClr>
              <a:buSzPts val="2600"/>
              <a:buFont typeface="Libre Franklin"/>
              <a:buChar char="●"/>
            </a:pPr>
            <a:r>
              <a:rPr lang="en-US" sz="2600" u="sng">
                <a:solidFill>
                  <a:schemeClr val="hlink"/>
                </a:solidFill>
                <a:hlinkClick r:id="rId4"/>
              </a:rPr>
              <a:t>Explore the existing components</a:t>
            </a:r>
            <a:endParaRPr sz="2600" u="sng">
              <a:solidFill>
                <a:schemeClr val="hlink"/>
              </a:solidFill>
            </a:endParaRPr>
          </a:p>
          <a:p>
            <a:pPr indent="-393700" lvl="0" marL="457200" rtl="0" algn="l">
              <a:lnSpc>
                <a:spcPct val="115000"/>
              </a:lnSpc>
              <a:spcBef>
                <a:spcPts val="0"/>
              </a:spcBef>
              <a:spcAft>
                <a:spcPts val="0"/>
              </a:spcAft>
              <a:buClr>
                <a:schemeClr val="dk1"/>
              </a:buClr>
              <a:buSzPts val="2600"/>
              <a:buFont typeface="Libre Franklin"/>
              <a:buChar char="●"/>
            </a:pPr>
            <a:r>
              <a:rPr lang="en-US" sz="2600">
                <a:solidFill>
                  <a:schemeClr val="dk1"/>
                </a:solidFill>
              </a:rPr>
              <a:t>Experiment with</a:t>
            </a:r>
            <a:r>
              <a:rPr lang="en-US" sz="2600">
                <a:solidFill>
                  <a:schemeClr val="dk1"/>
                </a:solidFill>
                <a:uFill>
                  <a:noFill/>
                </a:uFill>
                <a:hlinkClick r:id="rId5">
                  <a:extLst>
                    <a:ext uri="{A12FA001-AC4F-418D-AE19-62706E023703}">
                      <ahyp:hlinkClr val="tx"/>
                    </a:ext>
                  </a:extLst>
                </a:hlinkClick>
              </a:rPr>
              <a:t> </a:t>
            </a:r>
            <a:r>
              <a:rPr lang="en-US" sz="2600" u="sng">
                <a:solidFill>
                  <a:schemeClr val="hlink"/>
                </a:solidFill>
                <a:hlinkClick r:id="rId6"/>
              </a:rPr>
              <a:t>Bootstrap class presets</a:t>
            </a:r>
            <a:r>
              <a:rPr lang="en-US" sz="2600" u="sng">
                <a:solidFill>
                  <a:schemeClr val="hlink"/>
                </a:solidFill>
              </a:rPr>
              <a:t> (NOT REACT BOOTSTRAP)</a:t>
            </a:r>
            <a:endParaRPr sz="2600" u="sng">
              <a:solidFill>
                <a:schemeClr val="hlink"/>
              </a:solidFill>
            </a:endParaRPr>
          </a:p>
          <a:p>
            <a:pPr indent="-393700" lvl="0" marL="457200" rtl="0" algn="l">
              <a:lnSpc>
                <a:spcPct val="115000"/>
              </a:lnSpc>
              <a:spcBef>
                <a:spcPts val="0"/>
              </a:spcBef>
              <a:spcAft>
                <a:spcPts val="0"/>
              </a:spcAft>
              <a:buClr>
                <a:schemeClr val="dk1"/>
              </a:buClr>
              <a:buSzPts val="2600"/>
              <a:buFont typeface="Libre Franklin"/>
              <a:buChar char="●"/>
            </a:pPr>
            <a:r>
              <a:rPr lang="en-US" sz="2600">
                <a:solidFill>
                  <a:schemeClr val="dk1"/>
                </a:solidFill>
              </a:rPr>
              <a:t>Use the</a:t>
            </a:r>
            <a:r>
              <a:rPr lang="en-US" sz="2600">
                <a:solidFill>
                  <a:schemeClr val="dk1"/>
                </a:solidFill>
                <a:uFill>
                  <a:noFill/>
                </a:uFill>
                <a:hlinkClick r:id="rId7">
                  <a:extLst>
                    <a:ext uri="{A12FA001-AC4F-418D-AE19-62706E023703}">
                      <ahyp:hlinkClr val="tx"/>
                    </a:ext>
                  </a:extLst>
                </a:hlinkClick>
              </a:rPr>
              <a:t> </a:t>
            </a:r>
            <a:r>
              <a:rPr lang="en-US" sz="2600" u="sng">
                <a:solidFill>
                  <a:schemeClr val="hlink"/>
                </a:solidFill>
                <a:hlinkClick r:id="rId8"/>
              </a:rPr>
              <a:t>Component Sandbox</a:t>
            </a:r>
            <a:endParaRPr sz="2600" u="sng">
              <a:solidFill>
                <a:schemeClr val="hlink"/>
              </a:solidFill>
            </a:endParaRPr>
          </a:p>
          <a:p>
            <a:pPr indent="0" lvl="0" marL="0" rtl="0" algn="l">
              <a:spcBef>
                <a:spcPts val="1200"/>
              </a:spcBef>
              <a:spcAft>
                <a:spcPts val="0"/>
              </a:spcAft>
              <a:buNone/>
            </a:pPr>
            <a:r>
              <a:t/>
            </a:r>
            <a:endParaRPr sz="2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3ca136d0a6_0_90"/>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a:t>
            </a:r>
            <a:endParaRPr/>
          </a:p>
        </p:txBody>
      </p:sp>
      <p:sp>
        <p:nvSpPr>
          <p:cNvPr id="218" name="Google Shape;218;g13ca136d0a6_0_90"/>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600">
                <a:solidFill>
                  <a:schemeClr val="dk1"/>
                </a:solidFill>
              </a:rPr>
              <a:t>Pick and choose a component from</a:t>
            </a:r>
            <a:r>
              <a:rPr lang="en-US" sz="2600">
                <a:solidFill>
                  <a:schemeClr val="dk1"/>
                </a:solidFill>
                <a:uFill>
                  <a:noFill/>
                </a:uFill>
                <a:hlinkClick r:id="rId3">
                  <a:extLst>
                    <a:ext uri="{A12FA001-AC4F-418D-AE19-62706E023703}">
                      <ahyp:hlinkClr val="tx"/>
                    </a:ext>
                  </a:extLst>
                </a:hlinkClick>
              </a:rPr>
              <a:t> </a:t>
            </a:r>
            <a:r>
              <a:rPr lang="en-US" sz="2600" u="sng">
                <a:solidFill>
                  <a:schemeClr val="hlink"/>
                </a:solidFill>
                <a:hlinkClick r:id="rId4"/>
              </a:rPr>
              <a:t>here</a:t>
            </a:r>
            <a:r>
              <a:rPr lang="en-US" sz="2600">
                <a:solidFill>
                  <a:schemeClr val="dk1"/>
                </a:solidFill>
              </a:rPr>
              <a:t> and look at how to use it. Explore the API</a:t>
            </a:r>
            <a:endParaRPr sz="2600">
              <a:solidFill>
                <a:schemeClr val="dk1"/>
              </a:solidFill>
            </a:endParaRPr>
          </a:p>
          <a:p>
            <a:pPr indent="0" lvl="0" marL="0" rtl="0" algn="l">
              <a:spcBef>
                <a:spcPts val="1000"/>
              </a:spcBef>
              <a:spcAft>
                <a:spcPts val="0"/>
              </a:spcAft>
              <a:buNone/>
            </a:pPr>
            <a:r>
              <a:t/>
            </a:r>
            <a:endParaRPr sz="2600">
              <a:solidFill>
                <a:schemeClr val="dk1"/>
              </a:solidFill>
            </a:endParaRPr>
          </a:p>
          <a:p>
            <a:pPr indent="0" lvl="0" marL="0" rtl="0" algn="l">
              <a:spcBef>
                <a:spcPts val="1000"/>
              </a:spcBef>
              <a:spcAft>
                <a:spcPts val="0"/>
              </a:spcAft>
              <a:buNone/>
            </a:pPr>
            <a:r>
              <a:rPr lang="en-US" sz="2600" u="sng">
                <a:solidFill>
                  <a:schemeClr val="hlink"/>
                </a:solidFill>
                <a:hlinkClick r:id="rId5"/>
              </a:rPr>
              <a:t>https://react-bootstrap.github.io/components/alerts/</a:t>
            </a:r>
            <a:r>
              <a:rPr lang="en-US" sz="2600">
                <a:solidFill>
                  <a:schemeClr val="dk1"/>
                </a:solidFill>
              </a:rPr>
              <a:t> </a:t>
            </a:r>
            <a:endParaRPr sz="2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3ca136d0a6_0_97"/>
          <p:cNvSpPr txBox="1"/>
          <p:nvPr>
            <p:ph type="title"/>
          </p:nvPr>
        </p:nvSpPr>
        <p:spPr>
          <a:xfrm>
            <a:off x="1295400" y="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Code for today</a:t>
            </a:r>
            <a:endParaRPr/>
          </a:p>
        </p:txBody>
      </p:sp>
      <p:sp>
        <p:nvSpPr>
          <p:cNvPr id="225" name="Google Shape;225;g13ca136d0a6_0_97"/>
          <p:cNvSpPr txBox="1"/>
          <p:nvPr>
            <p:ph idx="1" type="body"/>
          </p:nvPr>
        </p:nvSpPr>
        <p:spPr>
          <a:xfrm>
            <a:off x="1371600" y="750625"/>
            <a:ext cx="9601200" cy="6107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100">
                <a:latin typeface="Arial"/>
                <a:ea typeface="Arial"/>
                <a:cs typeface="Arial"/>
                <a:sym typeface="Arial"/>
              </a:rPr>
              <a:t>Code</a:t>
            </a:r>
            <a:endParaRPr b="1" sz="2100">
              <a:latin typeface="Arial"/>
              <a:ea typeface="Arial"/>
              <a:cs typeface="Arial"/>
              <a:sym typeface="Arial"/>
            </a:endParaRPr>
          </a:p>
          <a:p>
            <a:pPr indent="0" lvl="0" marL="0" rtl="0" algn="l">
              <a:spcBef>
                <a:spcPts val="1000"/>
              </a:spcBef>
              <a:spcAft>
                <a:spcPts val="0"/>
              </a:spcAft>
              <a:buNone/>
            </a:pPr>
            <a:r>
              <a:rPr lang="en-US" sz="2100" u="sng">
                <a:solidFill>
                  <a:schemeClr val="hlink"/>
                </a:solidFill>
                <a:latin typeface="Arial"/>
                <a:ea typeface="Arial"/>
                <a:cs typeface="Arial"/>
                <a:sym typeface="Arial"/>
                <a:hlinkClick r:id="rId3"/>
              </a:rPr>
              <a:t>https://github.com/tnt-summer-academy/Samples/tree/main/Week_3/react-bootstrap-javascript</a:t>
            </a:r>
            <a:endParaRPr sz="2100">
              <a:latin typeface="Arial"/>
              <a:ea typeface="Arial"/>
              <a:cs typeface="Arial"/>
              <a:sym typeface="Arial"/>
            </a:endParaRPr>
          </a:p>
          <a:p>
            <a:pPr indent="0" lvl="0" marL="0" rtl="0" algn="l">
              <a:spcBef>
                <a:spcPts val="1000"/>
              </a:spcBef>
              <a:spcAft>
                <a:spcPts val="0"/>
              </a:spcAft>
              <a:buNone/>
            </a:pPr>
            <a:r>
              <a:t/>
            </a:r>
            <a:endParaRPr sz="21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npm install </a:t>
            </a:r>
            <a:r>
              <a:rPr lang="en-US" sz="1800">
                <a:solidFill>
                  <a:srgbClr val="980000"/>
                </a:solidFill>
                <a:latin typeface="Arial"/>
                <a:ea typeface="Arial"/>
                <a:cs typeface="Arial"/>
                <a:sym typeface="Arial"/>
              </a:rPr>
              <a:t>--force</a:t>
            </a:r>
            <a:endParaRPr sz="1800">
              <a:solidFill>
                <a:srgbClr val="980000"/>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npm install react-router-dom@5.3.3 </a:t>
            </a:r>
            <a:r>
              <a:rPr lang="en-US" sz="1800">
                <a:solidFill>
                  <a:srgbClr val="980000"/>
                </a:solidFill>
                <a:latin typeface="Arial"/>
                <a:ea typeface="Arial"/>
                <a:cs typeface="Arial"/>
                <a:sym typeface="Arial"/>
              </a:rPr>
              <a:t>--force</a:t>
            </a:r>
            <a:endParaRPr sz="1800">
              <a:solidFill>
                <a:srgbClr val="980000"/>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npm install react-bootstrap bootstrap@4.6.0 </a:t>
            </a:r>
            <a:r>
              <a:rPr lang="en-US" sz="1800">
                <a:solidFill>
                  <a:srgbClr val="980000"/>
                </a:solidFill>
                <a:latin typeface="Arial"/>
                <a:ea typeface="Arial"/>
                <a:cs typeface="Arial"/>
                <a:sym typeface="Arial"/>
              </a:rPr>
              <a:t>--force</a:t>
            </a:r>
            <a:endParaRPr sz="1800">
              <a:solidFill>
                <a:srgbClr val="980000"/>
              </a:solidFill>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US" sz="1800">
                <a:latin typeface="Arial"/>
                <a:ea typeface="Arial"/>
                <a:cs typeface="Arial"/>
                <a:sym typeface="Arial"/>
              </a:rPr>
              <a:t>(because we will be using Bootstrap React)</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i="0" lang="en-US" sz="1800"/>
              <a:t>npm install sass </a:t>
            </a:r>
            <a:r>
              <a:rPr lang="en-US" sz="1800">
                <a:solidFill>
                  <a:srgbClr val="980000"/>
                </a:solidFill>
                <a:latin typeface="Arial"/>
                <a:ea typeface="Arial"/>
                <a:cs typeface="Arial"/>
                <a:sym typeface="Arial"/>
              </a:rPr>
              <a:t>--force</a:t>
            </a:r>
            <a:endParaRPr sz="1800"/>
          </a:p>
          <a:p>
            <a:pPr indent="-342900" lvl="1" marL="914400" rtl="0" algn="l">
              <a:lnSpc>
                <a:spcPct val="115000"/>
              </a:lnSpc>
              <a:spcBef>
                <a:spcPts val="0"/>
              </a:spcBef>
              <a:spcAft>
                <a:spcPts val="0"/>
              </a:spcAft>
              <a:buSzPts val="1800"/>
              <a:buFont typeface="Arial"/>
              <a:buChar char="–"/>
            </a:pPr>
            <a:r>
              <a:rPr lang="en-US" sz="1800"/>
              <a:t>(CSS compiler for Bootstrap)</a:t>
            </a:r>
            <a:endParaRPr sz="1800"/>
          </a:p>
          <a:p>
            <a:pPr indent="-342900" lvl="0" marL="457200" rtl="0" algn="l">
              <a:spcBef>
                <a:spcPts val="0"/>
              </a:spcBef>
              <a:spcAft>
                <a:spcPts val="0"/>
              </a:spcAft>
              <a:buSzPts val="1800"/>
              <a:buFont typeface="Arial"/>
              <a:buChar char="■"/>
            </a:pPr>
            <a:r>
              <a:rPr lang="en-US" sz="1800">
                <a:latin typeface="Arial"/>
                <a:ea typeface="Arial"/>
                <a:cs typeface="Arial"/>
                <a:sym typeface="Arial"/>
              </a:rPr>
              <a:t>npm install holderjs </a:t>
            </a:r>
            <a:r>
              <a:rPr lang="en-US" sz="1800">
                <a:solidFill>
                  <a:srgbClr val="980000"/>
                </a:solidFill>
                <a:latin typeface="Arial"/>
                <a:ea typeface="Arial"/>
                <a:cs typeface="Arial"/>
                <a:sym typeface="Arial"/>
              </a:rPr>
              <a:t>--force</a:t>
            </a:r>
            <a:endParaRPr sz="1800">
              <a:solidFill>
                <a:srgbClr val="980000"/>
              </a:solidFill>
              <a:latin typeface="Arial"/>
              <a:ea typeface="Arial"/>
              <a:cs typeface="Arial"/>
              <a:sym typeface="Arial"/>
            </a:endParaRPr>
          </a:p>
          <a:p>
            <a:pPr indent="-342900" lvl="1" marL="914400" rtl="0" algn="l">
              <a:spcBef>
                <a:spcPts val="0"/>
              </a:spcBef>
              <a:spcAft>
                <a:spcPts val="0"/>
              </a:spcAft>
              <a:buSzPts val="1800"/>
              <a:buFont typeface="Arial"/>
              <a:buChar char="–"/>
            </a:pPr>
            <a:r>
              <a:rPr lang="en-US" sz="1800">
                <a:latin typeface="Arial"/>
                <a:ea typeface="Arial"/>
                <a:cs typeface="Arial"/>
                <a:sym typeface="Arial"/>
              </a:rPr>
              <a:t>(because we use some image placeholders)</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npm install @fluentui/react  </a:t>
            </a:r>
            <a:r>
              <a:rPr lang="en-US" sz="1800">
                <a:solidFill>
                  <a:srgbClr val="980000"/>
                </a:solidFill>
                <a:latin typeface="Arial"/>
                <a:ea typeface="Arial"/>
                <a:cs typeface="Arial"/>
                <a:sym typeface="Arial"/>
              </a:rPr>
              <a:t>--force</a:t>
            </a:r>
            <a:endParaRPr sz="1800">
              <a:solidFill>
                <a:srgbClr val="980000"/>
              </a:solidFill>
              <a:latin typeface="Arial"/>
              <a:ea typeface="Arial"/>
              <a:cs typeface="Arial"/>
              <a:sym typeface="Arial"/>
            </a:endParaRPr>
          </a:p>
          <a:p>
            <a:pPr indent="-342900" lvl="1" marL="914400" rtl="0" algn="l">
              <a:spcBef>
                <a:spcPts val="0"/>
              </a:spcBef>
              <a:spcAft>
                <a:spcPts val="0"/>
              </a:spcAft>
              <a:buSzPts val="1800"/>
              <a:buFont typeface="Arial"/>
              <a:buChar char="–"/>
            </a:pPr>
            <a:r>
              <a:rPr lang="en-US" sz="1800">
                <a:latin typeface="Arial"/>
                <a:ea typeface="Arial"/>
                <a:cs typeface="Arial"/>
                <a:sym typeface="Arial"/>
              </a:rPr>
              <a:t>(because we will be using fluentui)</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npm install react-async --save </a:t>
            </a:r>
            <a:r>
              <a:rPr lang="en-US" sz="1800">
                <a:solidFill>
                  <a:srgbClr val="980000"/>
                </a:solidFill>
                <a:latin typeface="Arial"/>
                <a:ea typeface="Arial"/>
                <a:cs typeface="Arial"/>
                <a:sym typeface="Arial"/>
              </a:rPr>
              <a:t>--force</a:t>
            </a:r>
            <a:endParaRPr sz="1800">
              <a:solidFill>
                <a:srgbClr val="980000"/>
              </a:solidFill>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US" sz="1800">
                <a:latin typeface="Arial"/>
                <a:ea typeface="Arial"/>
                <a:cs typeface="Arial"/>
                <a:sym typeface="Arial"/>
              </a:rPr>
              <a:t>(because we will fetch data online)</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Font typeface="Arial"/>
              <a:buChar char="■"/>
            </a:pPr>
            <a:r>
              <a:rPr lang="en-US" sz="1800">
                <a:solidFill>
                  <a:schemeClr val="dk1"/>
                </a:solidFill>
              </a:rPr>
              <a:t>npm install --save react-lottie</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Arial"/>
              <a:buChar char="–"/>
            </a:pPr>
            <a:r>
              <a:rPr i="0" lang="en-US" sz="1800">
                <a:solidFill>
                  <a:schemeClr val="dk1"/>
                </a:solidFill>
              </a:rPr>
              <a:t>(because we will use Lotties)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npm start</a:t>
            </a:r>
            <a:endParaRPr sz="1800">
              <a:latin typeface="Arial"/>
              <a:ea typeface="Arial"/>
              <a:cs typeface="Arial"/>
              <a:sym typeface="Arial"/>
            </a:endParaRPr>
          </a:p>
          <a:p>
            <a:pPr indent="0" lvl="0" marL="0" rtl="0" algn="l">
              <a:spcBef>
                <a:spcPts val="1000"/>
              </a:spcBef>
              <a:spcAft>
                <a:spcPts val="0"/>
              </a:spcAft>
              <a:buNone/>
            </a:pPr>
            <a:r>
              <a:t/>
            </a:r>
            <a:endParaRPr sz="21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3ca136d0a6_0_103"/>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32" name="Google Shape;232;g13ca136d0a6_0_103"/>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33" name="Google Shape;233;g13ca136d0a6_0_103"/>
          <p:cNvPicPr preferRelativeResize="0"/>
          <p:nvPr/>
        </p:nvPicPr>
        <p:blipFill>
          <a:blip r:embed="rId3">
            <a:alphaModFix/>
          </a:blip>
          <a:stretch>
            <a:fillRect/>
          </a:stretch>
        </p:blipFill>
        <p:spPr>
          <a:xfrm>
            <a:off x="935138" y="0"/>
            <a:ext cx="3463725" cy="6858002"/>
          </a:xfrm>
          <a:prstGeom prst="rect">
            <a:avLst/>
          </a:prstGeom>
          <a:noFill/>
          <a:ln>
            <a:noFill/>
          </a:ln>
        </p:spPr>
      </p:pic>
      <p:pic>
        <p:nvPicPr>
          <p:cNvPr id="234" name="Google Shape;234;g13ca136d0a6_0_103"/>
          <p:cNvPicPr preferRelativeResize="0"/>
          <p:nvPr/>
        </p:nvPicPr>
        <p:blipFill>
          <a:blip r:embed="rId4">
            <a:alphaModFix/>
          </a:blip>
          <a:stretch>
            <a:fillRect/>
          </a:stretch>
        </p:blipFill>
        <p:spPr>
          <a:xfrm>
            <a:off x="4534750" y="133350"/>
            <a:ext cx="3676650" cy="4724400"/>
          </a:xfrm>
          <a:prstGeom prst="rect">
            <a:avLst/>
          </a:prstGeom>
          <a:noFill/>
          <a:ln>
            <a:noFill/>
          </a:ln>
        </p:spPr>
      </p:pic>
      <p:pic>
        <p:nvPicPr>
          <p:cNvPr id="235" name="Google Shape;235;g13ca136d0a6_0_103"/>
          <p:cNvPicPr preferRelativeResize="0"/>
          <p:nvPr/>
        </p:nvPicPr>
        <p:blipFill>
          <a:blip r:embed="rId5">
            <a:alphaModFix/>
          </a:blip>
          <a:stretch>
            <a:fillRect/>
          </a:stretch>
        </p:blipFill>
        <p:spPr>
          <a:xfrm>
            <a:off x="8347263" y="133350"/>
            <a:ext cx="3686175" cy="407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Learning objectives</a:t>
            </a:r>
            <a:endParaRPr/>
          </a:p>
        </p:txBody>
      </p:sp>
      <p:sp>
        <p:nvSpPr>
          <p:cNvPr id="119" name="Google Shape;119;p2"/>
          <p:cNvSpPr txBox="1"/>
          <p:nvPr>
            <p:ph idx="1" type="body"/>
          </p:nvPr>
        </p:nvSpPr>
        <p:spPr>
          <a:xfrm>
            <a:off x="1295400" y="1774850"/>
            <a:ext cx="9601200" cy="42825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94000"/>
              </a:lnSpc>
              <a:spcBef>
                <a:spcPts val="0"/>
              </a:spcBef>
              <a:spcAft>
                <a:spcPts val="0"/>
              </a:spcAft>
              <a:buNone/>
            </a:pPr>
            <a:r>
              <a:t/>
            </a:r>
            <a:endParaRPr/>
          </a:p>
          <a:p>
            <a:pPr indent="-372618" lvl="0" marL="384048" rtl="0" algn="l">
              <a:lnSpc>
                <a:spcPct val="94000"/>
              </a:lnSpc>
              <a:spcBef>
                <a:spcPts val="1200"/>
              </a:spcBef>
              <a:spcAft>
                <a:spcPts val="0"/>
              </a:spcAft>
              <a:buClr>
                <a:schemeClr val="dk2"/>
              </a:buClr>
              <a:buSzPct val="100000"/>
              <a:buChar char="■"/>
            </a:pPr>
            <a:r>
              <a:rPr lang="en-US" sz="2400"/>
              <a:t>TNTs will articulate some of the reasons for using a UI Component Library</a:t>
            </a:r>
            <a:endParaRPr sz="2400"/>
          </a:p>
          <a:p>
            <a:pPr indent="-372618" lvl="0" marL="384048" rtl="0" algn="l">
              <a:lnSpc>
                <a:spcPct val="94000"/>
              </a:lnSpc>
              <a:spcBef>
                <a:spcPts val="1200"/>
              </a:spcBef>
              <a:spcAft>
                <a:spcPts val="0"/>
              </a:spcAft>
              <a:buSzPct val="100000"/>
              <a:buChar char="■"/>
            </a:pPr>
            <a:r>
              <a:rPr lang="en-US" sz="2400"/>
              <a:t>TNTs will be able to install a UI Component Library and use a UI component in a React project</a:t>
            </a:r>
            <a:endParaRPr sz="2400"/>
          </a:p>
          <a:p>
            <a:pPr indent="-372618" lvl="0" marL="384048" rtl="0" algn="l">
              <a:lnSpc>
                <a:spcPct val="94000"/>
              </a:lnSpc>
              <a:spcBef>
                <a:spcPts val="1200"/>
              </a:spcBef>
              <a:spcAft>
                <a:spcPts val="0"/>
              </a:spcAft>
              <a:buClr>
                <a:schemeClr val="dk2"/>
              </a:buClr>
              <a:buSzPct val="100000"/>
              <a:buChar char="■"/>
            </a:pPr>
            <a:r>
              <a:rPr lang="en-US" sz="2400"/>
              <a:t>TNTs will learn how to layout a table with React using HTML and React Bootstrap</a:t>
            </a:r>
            <a:endParaRPr/>
          </a:p>
          <a:p>
            <a:pPr indent="-372618" lvl="0" marL="384048" rtl="0" algn="l">
              <a:lnSpc>
                <a:spcPct val="94000"/>
              </a:lnSpc>
              <a:spcBef>
                <a:spcPts val="1200"/>
              </a:spcBef>
              <a:spcAft>
                <a:spcPts val="0"/>
              </a:spcAft>
              <a:buClr>
                <a:schemeClr val="dk2"/>
              </a:buClr>
              <a:buSzPct val="100000"/>
              <a:buChar char="■"/>
            </a:pPr>
            <a:r>
              <a:rPr lang="en-US" sz="2400"/>
              <a:t>TNTs will understand the basics of adaptive layouts using React Bootstrap</a:t>
            </a:r>
            <a:endParaRPr sz="2400"/>
          </a:p>
          <a:p>
            <a:pPr indent="-358140" lvl="0" marL="457200" rtl="0" algn="l">
              <a:spcBef>
                <a:spcPts val="1200"/>
              </a:spcBef>
              <a:spcAft>
                <a:spcPts val="0"/>
              </a:spcAft>
              <a:buSzPct val="100000"/>
              <a:buChar char="■"/>
            </a:pPr>
            <a:r>
              <a:rPr lang="en-US" sz="2400"/>
              <a:t>TNTs will discover FluidUI Component Library</a:t>
            </a:r>
            <a:endParaRPr sz="2400"/>
          </a:p>
          <a:p>
            <a:pPr indent="-372618" lvl="0" marL="384048" rtl="0" algn="l">
              <a:lnSpc>
                <a:spcPct val="94000"/>
              </a:lnSpc>
              <a:spcBef>
                <a:spcPts val="1200"/>
              </a:spcBef>
              <a:spcAft>
                <a:spcPts val="0"/>
              </a:spcAft>
              <a:buClr>
                <a:schemeClr val="dk2"/>
              </a:buClr>
              <a:buSzPct val="100000"/>
              <a:buChar char="■"/>
            </a:pPr>
            <a:r>
              <a:rPr lang="en-US" sz="2400"/>
              <a:t>TNTs will practice experimenting with and troubleshooting in the browser</a:t>
            </a:r>
            <a:endParaRPr/>
          </a:p>
          <a:p>
            <a:pPr indent="-243078" lvl="0" marL="384048" rtl="0" algn="l">
              <a:lnSpc>
                <a:spcPct val="94000"/>
              </a:lnSpc>
              <a:spcBef>
                <a:spcPts val="1200"/>
              </a:spcBef>
              <a:spcAft>
                <a:spcPts val="0"/>
              </a:spcAft>
              <a:buClr>
                <a:schemeClr val="dk2"/>
              </a:buClr>
              <a:buSzPct val="100000"/>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3ca136d0a6_0_112"/>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42" name="Google Shape;242;g13ca136d0a6_0_112"/>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43" name="Google Shape;243;g13ca136d0a6_0_112"/>
          <p:cNvPicPr preferRelativeResize="0"/>
          <p:nvPr/>
        </p:nvPicPr>
        <p:blipFill>
          <a:blip r:embed="rId3">
            <a:alphaModFix/>
          </a:blip>
          <a:stretch>
            <a:fillRect/>
          </a:stretch>
        </p:blipFill>
        <p:spPr>
          <a:xfrm>
            <a:off x="1485888" y="500063"/>
            <a:ext cx="3800475" cy="3800475"/>
          </a:xfrm>
          <a:prstGeom prst="rect">
            <a:avLst/>
          </a:prstGeom>
          <a:noFill/>
          <a:ln>
            <a:noFill/>
          </a:ln>
        </p:spPr>
      </p:pic>
      <p:pic>
        <p:nvPicPr>
          <p:cNvPr id="244" name="Google Shape;244;g13ca136d0a6_0_112"/>
          <p:cNvPicPr preferRelativeResize="0"/>
          <p:nvPr/>
        </p:nvPicPr>
        <p:blipFill>
          <a:blip r:embed="rId4">
            <a:alphaModFix/>
          </a:blip>
          <a:stretch>
            <a:fillRect/>
          </a:stretch>
        </p:blipFill>
        <p:spPr>
          <a:xfrm>
            <a:off x="6630550" y="0"/>
            <a:ext cx="3667125" cy="6858001"/>
          </a:xfrm>
          <a:prstGeom prst="rect">
            <a:avLst/>
          </a:prstGeom>
          <a:noFill/>
          <a:ln>
            <a:noFill/>
          </a:ln>
        </p:spPr>
      </p:pic>
      <p:pic>
        <p:nvPicPr>
          <p:cNvPr id="245" name="Google Shape;245;g13ca136d0a6_0_112"/>
          <p:cNvPicPr preferRelativeResize="0"/>
          <p:nvPr/>
        </p:nvPicPr>
        <p:blipFill>
          <a:blip r:embed="rId5">
            <a:alphaModFix/>
          </a:blip>
          <a:stretch>
            <a:fillRect/>
          </a:stretch>
        </p:blipFill>
        <p:spPr>
          <a:xfrm>
            <a:off x="2214975" y="4416375"/>
            <a:ext cx="2342325" cy="234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1"/>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normAutofit fontScale="90000"/>
          </a:bodyPr>
          <a:lstStyle/>
          <a:p>
            <a:pPr indent="0" lvl="0" marL="0" rtl="0" algn="r">
              <a:lnSpc>
                <a:spcPct val="89000"/>
              </a:lnSpc>
              <a:spcBef>
                <a:spcPts val="0"/>
              </a:spcBef>
              <a:spcAft>
                <a:spcPts val="0"/>
              </a:spcAft>
              <a:buClr>
                <a:schemeClr val="lt2"/>
              </a:buClr>
              <a:buSzPct val="100000"/>
              <a:buFont typeface="Libre Franklin"/>
              <a:buNone/>
            </a:pPr>
            <a:r>
              <a:rPr lang="en-US"/>
              <a:t>PART 4</a:t>
            </a:r>
            <a:br>
              <a:rPr lang="en-US"/>
            </a:br>
            <a:r>
              <a:rPr lang="en-US"/>
              <a:t>REACT BOOTSTRAP TABLES</a:t>
            </a:r>
            <a:endParaRPr/>
          </a:p>
        </p:txBody>
      </p:sp>
      <p:sp>
        <p:nvSpPr>
          <p:cNvPr id="251" name="Google Shape;251;p11"/>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p>
            <a:pPr indent="0" lvl="0" marL="0" rtl="0" algn="r">
              <a:lnSpc>
                <a:spcPct val="112000"/>
              </a:lnSpc>
              <a:spcBef>
                <a:spcPts val="0"/>
              </a:spcBef>
              <a:spcAft>
                <a:spcPts val="0"/>
              </a:spcAft>
              <a:buClr>
                <a:schemeClr val="lt2"/>
              </a:buClr>
              <a:buSzPts val="2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2"/>
          <p:cNvSpPr txBox="1"/>
          <p:nvPr>
            <p:ph type="title"/>
          </p:nvPr>
        </p:nvSpPr>
        <p:spPr>
          <a:xfrm>
            <a:off x="1485900" y="572625"/>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Table</a:t>
            </a:r>
            <a:endParaRPr/>
          </a:p>
        </p:txBody>
      </p:sp>
      <p:pic>
        <p:nvPicPr>
          <p:cNvPr id="257" name="Google Shape;257;p12"/>
          <p:cNvPicPr preferRelativeResize="0"/>
          <p:nvPr/>
        </p:nvPicPr>
        <p:blipFill>
          <a:blip r:embed="rId3">
            <a:alphaModFix/>
          </a:blip>
          <a:stretch>
            <a:fillRect/>
          </a:stretch>
        </p:blipFill>
        <p:spPr>
          <a:xfrm>
            <a:off x="5230275" y="1590550"/>
            <a:ext cx="6382701" cy="1619500"/>
          </a:xfrm>
          <a:prstGeom prst="rect">
            <a:avLst/>
          </a:prstGeom>
          <a:noFill/>
          <a:ln>
            <a:noFill/>
          </a:ln>
        </p:spPr>
      </p:pic>
      <p:sp>
        <p:nvSpPr>
          <p:cNvPr id="258" name="Google Shape;258;p12"/>
          <p:cNvSpPr txBox="1"/>
          <p:nvPr/>
        </p:nvSpPr>
        <p:spPr>
          <a:xfrm>
            <a:off x="6610925" y="3943925"/>
            <a:ext cx="9795900" cy="11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pic>
        <p:nvPicPr>
          <p:cNvPr id="259" name="Google Shape;259;p12"/>
          <p:cNvPicPr preferRelativeResize="0"/>
          <p:nvPr/>
        </p:nvPicPr>
        <p:blipFill>
          <a:blip r:embed="rId4">
            <a:alphaModFix/>
          </a:blip>
          <a:stretch>
            <a:fillRect/>
          </a:stretch>
        </p:blipFill>
        <p:spPr>
          <a:xfrm>
            <a:off x="1600975" y="1400175"/>
            <a:ext cx="2882375" cy="5153025"/>
          </a:xfrm>
          <a:prstGeom prst="rect">
            <a:avLst/>
          </a:prstGeom>
          <a:noFill/>
          <a:ln>
            <a:noFill/>
          </a:ln>
        </p:spPr>
      </p:pic>
      <p:pic>
        <p:nvPicPr>
          <p:cNvPr id="260" name="Google Shape;260;p12"/>
          <p:cNvPicPr preferRelativeResize="0"/>
          <p:nvPr/>
        </p:nvPicPr>
        <p:blipFill>
          <a:blip r:embed="rId5">
            <a:alphaModFix/>
          </a:blip>
          <a:stretch>
            <a:fillRect/>
          </a:stretch>
        </p:blipFill>
        <p:spPr>
          <a:xfrm>
            <a:off x="5355500" y="3674115"/>
            <a:ext cx="6506451" cy="946035"/>
          </a:xfrm>
          <a:prstGeom prst="rect">
            <a:avLst/>
          </a:prstGeom>
          <a:noFill/>
          <a:ln>
            <a:noFill/>
          </a:ln>
        </p:spPr>
      </p:pic>
      <p:pic>
        <p:nvPicPr>
          <p:cNvPr id="261" name="Google Shape;261;p12"/>
          <p:cNvPicPr preferRelativeResize="0"/>
          <p:nvPr/>
        </p:nvPicPr>
        <p:blipFill>
          <a:blip r:embed="rId6">
            <a:alphaModFix/>
          </a:blip>
          <a:stretch>
            <a:fillRect/>
          </a:stretch>
        </p:blipFill>
        <p:spPr>
          <a:xfrm>
            <a:off x="5230275" y="228600"/>
            <a:ext cx="4467225" cy="457200"/>
          </a:xfrm>
          <a:prstGeom prst="rect">
            <a:avLst/>
          </a:prstGeom>
          <a:noFill/>
          <a:ln>
            <a:noFill/>
          </a:ln>
        </p:spPr>
      </p:pic>
      <p:sp>
        <p:nvSpPr>
          <p:cNvPr id="262" name="Google Shape;262;p12"/>
          <p:cNvSpPr txBox="1"/>
          <p:nvPr/>
        </p:nvSpPr>
        <p:spPr>
          <a:xfrm>
            <a:off x="5237325" y="932600"/>
            <a:ext cx="4467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ibre Franklin"/>
                <a:ea typeface="Libre Franklin"/>
                <a:cs typeface="Libre Franklin"/>
                <a:sym typeface="Libre Franklin"/>
              </a:rPr>
              <a:t>import bootstrap/dist/css/bootstrap.min.css </a:t>
            </a:r>
            <a:endParaRPr>
              <a:latin typeface="Libre Franklin"/>
              <a:ea typeface="Libre Franklin"/>
              <a:cs typeface="Libre Franklin"/>
              <a:sym typeface="Libre Frankli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b822e0ec7b_1_65"/>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normAutofit fontScale="90000"/>
          </a:bodyPr>
          <a:lstStyle/>
          <a:p>
            <a:pPr indent="0" lvl="0" marL="0" rtl="0" algn="r">
              <a:lnSpc>
                <a:spcPct val="89000"/>
              </a:lnSpc>
              <a:spcBef>
                <a:spcPts val="0"/>
              </a:spcBef>
              <a:spcAft>
                <a:spcPts val="0"/>
              </a:spcAft>
              <a:buClr>
                <a:schemeClr val="lt2"/>
              </a:buClr>
              <a:buSzPct val="100000"/>
              <a:buFont typeface="Libre Franklin"/>
              <a:buNone/>
            </a:pPr>
            <a:r>
              <a:rPr lang="en-US"/>
              <a:t>PART 5</a:t>
            </a:r>
            <a:br>
              <a:rPr lang="en-US"/>
            </a:br>
            <a:r>
              <a:rPr lang="en-US"/>
              <a:t>REACT BOOTSTRAP LAYOUTS</a:t>
            </a:r>
            <a:endParaRPr/>
          </a:p>
        </p:txBody>
      </p:sp>
      <p:sp>
        <p:nvSpPr>
          <p:cNvPr id="268" name="Google Shape;268;gb822e0ec7b_1_65"/>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normAutofit/>
          </a:bodyPr>
          <a:lstStyle/>
          <a:p>
            <a:pPr indent="0" lvl="0" marL="0" rtl="0" algn="r">
              <a:lnSpc>
                <a:spcPct val="112000"/>
              </a:lnSpc>
              <a:spcBef>
                <a:spcPts val="0"/>
              </a:spcBef>
              <a:spcAft>
                <a:spcPts val="0"/>
              </a:spcAft>
              <a:buClr>
                <a:schemeClr val="lt2"/>
              </a:buClr>
              <a:buSzPts val="2400"/>
              <a:buNone/>
            </a:pPr>
            <a:r>
              <a:rPr lang="en-US" u="sng">
                <a:solidFill>
                  <a:schemeClr val="hlink"/>
                </a:solidFill>
                <a:hlinkClick r:id="rId3"/>
              </a:rPr>
              <a:t>https://react-bootstrap.github.io/layout/grid/</a:t>
            </a:r>
            <a:r>
              <a:rPr lang="en-U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b822e0ec7b_1_58"/>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Layouts</a:t>
            </a:r>
            <a:endParaRPr/>
          </a:p>
        </p:txBody>
      </p:sp>
      <p:sp>
        <p:nvSpPr>
          <p:cNvPr id="275" name="Google Shape;275;gb822e0ec7b_1_58"/>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361950" lvl="0" marL="457200" rtl="0" algn="l">
              <a:lnSpc>
                <a:spcPct val="115000"/>
              </a:lnSpc>
              <a:spcBef>
                <a:spcPts val="1000"/>
              </a:spcBef>
              <a:spcAft>
                <a:spcPts val="0"/>
              </a:spcAft>
              <a:buSzPts val="2100"/>
              <a:buChar char="■"/>
            </a:pPr>
            <a:r>
              <a:rPr lang="en-US" sz="2300"/>
              <a:t>The React Bootstrap Layout is akin to the CSS Flexbox Layout, which is an efficient way to layout and distribute child items in ANY parent container allowing for each child item to either take up more or less space based on the number of items in the collection and the UI requirements.</a:t>
            </a:r>
            <a:endParaRPr sz="2300"/>
          </a:p>
          <a:p>
            <a:pPr indent="-361950" lvl="0" marL="457200" rtl="0" algn="l">
              <a:lnSpc>
                <a:spcPct val="115000"/>
              </a:lnSpc>
              <a:spcBef>
                <a:spcPts val="0"/>
              </a:spcBef>
              <a:spcAft>
                <a:spcPts val="0"/>
              </a:spcAft>
              <a:buSzPts val="2100"/>
              <a:buChar char="■"/>
            </a:pPr>
            <a:r>
              <a:rPr lang="en-US" sz="2300"/>
              <a:t>This means as our screen gets bigger or smaller (think desktop to mobile), the items scale accordingly.</a:t>
            </a:r>
            <a:endParaRPr sz="2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b822e0ec7b_1_70"/>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Auto-layout columns</a:t>
            </a:r>
            <a:endParaRPr/>
          </a:p>
        </p:txBody>
      </p:sp>
      <p:sp>
        <p:nvSpPr>
          <p:cNvPr id="282" name="Google Shape;282;gb822e0ec7b_1_70"/>
          <p:cNvSpPr txBox="1"/>
          <p:nvPr>
            <p:ph idx="1" type="body"/>
          </p:nvPr>
        </p:nvSpPr>
        <p:spPr>
          <a:xfrm>
            <a:off x="1371600" y="1725825"/>
            <a:ext cx="9601200" cy="4141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sz="2200"/>
              <a:t>Here is a basic example utilizing the &lt;Col/&gt; and &lt;Row/&gt; components. Notice that since we didn't specify a specific width, all columns are of equal widths, each taking the allowable space (12 spaces).</a:t>
            </a:r>
            <a:endParaRPr sz="2200"/>
          </a:p>
        </p:txBody>
      </p:sp>
      <p:sp>
        <p:nvSpPr>
          <p:cNvPr id="283" name="Google Shape;283;gb822e0ec7b_1_70"/>
          <p:cNvSpPr txBox="1"/>
          <p:nvPr/>
        </p:nvSpPr>
        <p:spPr>
          <a:xfrm>
            <a:off x="1201475" y="3513875"/>
            <a:ext cx="5273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Libre Franklin"/>
                <a:ea typeface="Libre Franklin"/>
                <a:cs typeface="Libre Franklin"/>
                <a:sym typeface="Libre Franklin"/>
              </a:rPr>
              <a:t>&lt;Container&gt;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  &lt;Row&gt;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    &lt;Col&gt;1 of 2&lt;/Col&gt;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    &lt;Col&gt;2 of 2&lt;/Col&gt;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  &lt;/Row&gt;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  &lt;Row&gt;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    &lt;Col&gt;1 of 3&lt;/Col&gt;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    &lt;Col&gt;2 of 3&lt;/Col&gt;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    &lt;Col&gt;3 of 3&lt;/Col&gt;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  &lt;/Row&gt;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&lt;/Container&gt;</a:t>
            </a:r>
            <a:endParaRPr sz="1800">
              <a:latin typeface="Libre Franklin"/>
              <a:ea typeface="Libre Franklin"/>
              <a:cs typeface="Libre Franklin"/>
              <a:sym typeface="Libre Franklin"/>
            </a:endParaRPr>
          </a:p>
          <a:p>
            <a:pPr indent="0" lvl="0" marL="0" rtl="0" algn="l">
              <a:spcBef>
                <a:spcPts val="0"/>
              </a:spcBef>
              <a:spcAft>
                <a:spcPts val="0"/>
              </a:spcAft>
              <a:buNone/>
            </a:pPr>
            <a:r>
              <a:t/>
            </a:r>
            <a:endParaRPr sz="1800">
              <a:latin typeface="Libre Franklin"/>
              <a:ea typeface="Libre Franklin"/>
              <a:cs typeface="Libre Franklin"/>
              <a:sym typeface="Libre Franklin"/>
            </a:endParaRPr>
          </a:p>
        </p:txBody>
      </p:sp>
      <p:pic>
        <p:nvPicPr>
          <p:cNvPr id="284" name="Google Shape;284;gb822e0ec7b_1_70"/>
          <p:cNvPicPr preferRelativeResize="0"/>
          <p:nvPr/>
        </p:nvPicPr>
        <p:blipFill>
          <a:blip r:embed="rId3">
            <a:alphaModFix/>
          </a:blip>
          <a:stretch>
            <a:fillRect/>
          </a:stretch>
        </p:blipFill>
        <p:spPr>
          <a:xfrm>
            <a:off x="4166475" y="4189822"/>
            <a:ext cx="7369150" cy="1098625"/>
          </a:xfrm>
          <a:prstGeom prst="rect">
            <a:avLst/>
          </a:prstGeom>
          <a:noFill/>
          <a:ln>
            <a:noFill/>
          </a:ln>
        </p:spPr>
      </p:pic>
      <p:sp>
        <p:nvSpPr>
          <p:cNvPr id="285" name="Google Shape;285;gb822e0ec7b_1_70"/>
          <p:cNvSpPr txBox="1"/>
          <p:nvPr/>
        </p:nvSpPr>
        <p:spPr>
          <a:xfrm>
            <a:off x="7584175" y="6320450"/>
            <a:ext cx="44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Libre Franklin"/>
                <a:ea typeface="Libre Franklin"/>
                <a:cs typeface="Libre Franklin"/>
                <a:sym typeface="Libre Franklin"/>
                <a:hlinkClick r:id="rId4"/>
              </a:rPr>
              <a:t>https://react-bootstrap.github.io/layout/grid/</a:t>
            </a:r>
            <a:r>
              <a:rPr lang="en-US">
                <a:latin typeface="Libre Franklin"/>
                <a:ea typeface="Libre Franklin"/>
                <a:cs typeface="Libre Franklin"/>
                <a:sym typeface="Libre Franklin"/>
              </a:rPr>
              <a:t> </a:t>
            </a:r>
            <a:endParaRPr>
              <a:latin typeface="Libre Franklin"/>
              <a:ea typeface="Libre Franklin"/>
              <a:cs typeface="Libre Franklin"/>
              <a:sym typeface="Libre Frankli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b822e0ec7b_1_79"/>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Setting one</a:t>
            </a:r>
            <a:r>
              <a:rPr lang="en-US"/>
              <a:t> column width</a:t>
            </a:r>
            <a:endParaRPr/>
          </a:p>
          <a:p>
            <a:pPr indent="0" lvl="0" marL="0" rtl="0" algn="l">
              <a:spcBef>
                <a:spcPts val="0"/>
              </a:spcBef>
              <a:spcAft>
                <a:spcPts val="0"/>
              </a:spcAft>
              <a:buNone/>
            </a:pPr>
            <a:r>
              <a:t/>
            </a:r>
            <a:endParaRPr/>
          </a:p>
        </p:txBody>
      </p:sp>
      <p:sp>
        <p:nvSpPr>
          <p:cNvPr id="292" name="Google Shape;292;gb822e0ec7b_1_79"/>
          <p:cNvSpPr txBox="1"/>
          <p:nvPr>
            <p:ph idx="1" type="body"/>
          </p:nvPr>
        </p:nvSpPr>
        <p:spPr>
          <a:xfrm>
            <a:off x="1371600" y="1590025"/>
            <a:ext cx="9601200" cy="42774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sz="2200">
                <a:solidFill>
                  <a:schemeClr val="dk1"/>
                </a:solidFill>
              </a:rPr>
              <a:t>Auto-layout for flexbox grid columns also means you can set the width of one column and have the sibling columns automatically resize around it. </a:t>
            </a:r>
            <a:endParaRPr sz="2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chemeClr val="dk1"/>
              </a:solidFill>
            </a:endParaRPr>
          </a:p>
          <a:p>
            <a:pPr indent="0" lvl="0" marL="0" rtl="0" algn="l">
              <a:spcBef>
                <a:spcPts val="1000"/>
              </a:spcBef>
              <a:spcAft>
                <a:spcPts val="0"/>
              </a:spcAft>
              <a:buNone/>
            </a:pPr>
            <a:r>
              <a:t/>
            </a:r>
            <a:endParaRPr sz="2200">
              <a:solidFill>
                <a:srgbClr val="000000"/>
              </a:solidFill>
            </a:endParaRPr>
          </a:p>
        </p:txBody>
      </p:sp>
      <p:sp>
        <p:nvSpPr>
          <p:cNvPr id="293" name="Google Shape;293;gb822e0ec7b_1_79"/>
          <p:cNvSpPr txBox="1"/>
          <p:nvPr/>
        </p:nvSpPr>
        <p:spPr>
          <a:xfrm>
            <a:off x="1201475" y="2774975"/>
            <a:ext cx="55680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&lt;Container&gt;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&lt;Row&gt;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&lt;Col&gt;1 of 3&lt;/Col&gt;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&lt;Col xs={6}&gt;2 of 3 (wider)&lt;/Col&gt;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&lt;Col&gt;3 of 3&lt;/Col&gt;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&lt;/Row&gt;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&lt;Row&gt;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&lt;Col&gt;1 of 3&lt;/Col&gt;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&lt;Col xs={5}&gt;2 of 3 (wider)&lt;/Col&gt;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&lt;Col&gt;3 of 3&lt;/Col&gt;</a:t>
            </a:r>
            <a:endParaRPr sz="18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800">
                <a:latin typeface="Libre Franklin"/>
                <a:ea typeface="Libre Franklin"/>
                <a:cs typeface="Libre Franklin"/>
                <a:sym typeface="Libre Franklin"/>
              </a:rPr>
              <a:t>  &lt;/Row&gt;</a:t>
            </a:r>
            <a:endParaRPr sz="1800">
              <a:latin typeface="Libre Franklin"/>
              <a:ea typeface="Libre Franklin"/>
              <a:cs typeface="Libre Franklin"/>
              <a:sym typeface="Libre Franklin"/>
            </a:endParaRPr>
          </a:p>
          <a:p>
            <a:pPr indent="0" lvl="0" marL="0" rtl="0" algn="l">
              <a:spcBef>
                <a:spcPts val="0"/>
              </a:spcBef>
              <a:spcAft>
                <a:spcPts val="0"/>
              </a:spcAft>
              <a:buNone/>
            </a:pPr>
            <a:r>
              <a:rPr lang="en-US" sz="1800">
                <a:latin typeface="Libre Franklin"/>
                <a:ea typeface="Libre Franklin"/>
                <a:cs typeface="Libre Franklin"/>
                <a:sym typeface="Libre Franklin"/>
              </a:rPr>
              <a:t>&lt;/Container&gt;</a:t>
            </a:r>
            <a:endParaRPr sz="1800">
              <a:latin typeface="Libre Franklin"/>
              <a:ea typeface="Libre Franklin"/>
              <a:cs typeface="Libre Franklin"/>
              <a:sym typeface="Libre Franklin"/>
            </a:endParaRPr>
          </a:p>
        </p:txBody>
      </p:sp>
      <p:pic>
        <p:nvPicPr>
          <p:cNvPr id="294" name="Google Shape;294;gb822e0ec7b_1_79"/>
          <p:cNvPicPr preferRelativeResize="0"/>
          <p:nvPr/>
        </p:nvPicPr>
        <p:blipFill>
          <a:blip r:embed="rId3">
            <a:alphaModFix/>
          </a:blip>
          <a:stretch>
            <a:fillRect/>
          </a:stretch>
        </p:blipFill>
        <p:spPr>
          <a:xfrm>
            <a:off x="5429100" y="3999325"/>
            <a:ext cx="6324600" cy="1295400"/>
          </a:xfrm>
          <a:prstGeom prst="rect">
            <a:avLst/>
          </a:prstGeom>
          <a:noFill/>
          <a:ln>
            <a:noFill/>
          </a:ln>
        </p:spPr>
      </p:pic>
      <p:sp>
        <p:nvSpPr>
          <p:cNvPr id="295" name="Google Shape;295;gb822e0ec7b_1_79"/>
          <p:cNvSpPr txBox="1"/>
          <p:nvPr/>
        </p:nvSpPr>
        <p:spPr>
          <a:xfrm>
            <a:off x="7493600" y="6284375"/>
            <a:ext cx="45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Libre Franklin"/>
                <a:ea typeface="Libre Franklin"/>
                <a:cs typeface="Libre Franklin"/>
                <a:sym typeface="Libre Franklin"/>
                <a:hlinkClick r:id="rId4"/>
              </a:rPr>
              <a:t>https://reactstrap.github.io/components/layout/</a:t>
            </a:r>
            <a:r>
              <a:rPr lang="en-US">
                <a:latin typeface="Libre Franklin"/>
                <a:ea typeface="Libre Franklin"/>
                <a:cs typeface="Libre Franklin"/>
                <a:sym typeface="Libre Franklin"/>
              </a:rPr>
              <a:t> </a:t>
            </a:r>
            <a:endParaRPr>
              <a:latin typeface="Libre Franklin"/>
              <a:ea typeface="Libre Franklin"/>
              <a:cs typeface="Libre Franklin"/>
              <a:sym typeface="Libre Franklin"/>
            </a:endParaRPr>
          </a:p>
        </p:txBody>
      </p:sp>
      <p:sp>
        <p:nvSpPr>
          <p:cNvPr id="296" name="Google Shape;296;gb822e0ec7b_1_79"/>
          <p:cNvSpPr txBox="1"/>
          <p:nvPr/>
        </p:nvSpPr>
        <p:spPr>
          <a:xfrm>
            <a:off x="5524500" y="4894525"/>
            <a:ext cx="61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b822e0ec7b_1_93"/>
          <p:cNvSpPr txBox="1"/>
          <p:nvPr>
            <p:ph type="title"/>
          </p:nvPr>
        </p:nvSpPr>
        <p:spPr>
          <a:xfrm>
            <a:off x="1020400" y="70175"/>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Responsive grids</a:t>
            </a:r>
            <a:endParaRPr/>
          </a:p>
        </p:txBody>
      </p:sp>
      <p:sp>
        <p:nvSpPr>
          <p:cNvPr id="303" name="Google Shape;303;gb822e0ec7b_1_93"/>
          <p:cNvSpPr txBox="1"/>
          <p:nvPr/>
        </p:nvSpPr>
        <p:spPr>
          <a:xfrm>
            <a:off x="1020400" y="803850"/>
            <a:ext cx="5273700" cy="6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Libre Franklin"/>
                <a:ea typeface="Libre Franklin"/>
                <a:cs typeface="Libre Franklin"/>
                <a:sym typeface="Libre Franklin"/>
              </a:rPr>
              <a:t>&lt;Container&gt;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 Stack the columns on mobile by making one full-width and the other half-width */}</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&lt;Row&gt;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 xs={12} md={8}&gt;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xs=12 md=8</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 xs={6} md={4}&gt;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xs=6 md=4</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&lt;/Row&gt;</a:t>
            </a:r>
            <a:endParaRPr sz="1200">
              <a:latin typeface="Libre Franklin"/>
              <a:ea typeface="Libre Franklin"/>
              <a:cs typeface="Libre Franklin"/>
              <a:sym typeface="Libre Franklin"/>
            </a:endParaRPr>
          </a:p>
          <a:p>
            <a:pPr indent="0" lvl="0" marL="0" rtl="0" algn="l">
              <a:spcBef>
                <a:spcPts val="0"/>
              </a:spcBef>
              <a:spcAft>
                <a:spcPts val="0"/>
              </a:spcAft>
              <a:buNone/>
            </a:pPr>
            <a:r>
              <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 Columns start at 50% wide on mobile and bump up to 33.3% wide on desktop */}</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&lt;Row&gt;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 xs={6} md={4}&gt;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xs=6 md=4</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 xs={6} md={4}&gt;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xs=6 md=4</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 xs={6} md={4}&gt;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xs=6 md=4</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&lt;/Row&gt;</a:t>
            </a:r>
            <a:endParaRPr sz="1200">
              <a:latin typeface="Libre Franklin"/>
              <a:ea typeface="Libre Franklin"/>
              <a:cs typeface="Libre Franklin"/>
              <a:sym typeface="Libre Franklin"/>
            </a:endParaRPr>
          </a:p>
          <a:p>
            <a:pPr indent="0" lvl="0" marL="0" rtl="0" algn="l">
              <a:spcBef>
                <a:spcPts val="0"/>
              </a:spcBef>
              <a:spcAft>
                <a:spcPts val="0"/>
              </a:spcAft>
              <a:buNone/>
            </a:pPr>
            <a:r>
              <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 Columns are always 50% wide, on mobile and desktop */}</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&lt;Row&gt;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 xs={6}&gt;xs=6&lt;/Col&gt;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&lt;Col xs={6}&gt;xs=6&lt;/Col&gt;</a:t>
            </a:r>
            <a:endParaRPr sz="1200">
              <a:latin typeface="Libre Franklin"/>
              <a:ea typeface="Libre Franklin"/>
              <a:cs typeface="Libre Franklin"/>
              <a:sym typeface="Libre Franklin"/>
            </a:endParaRPr>
          </a:p>
          <a:p>
            <a:pPr indent="0" lvl="0" marL="0" rtl="0" algn="l">
              <a:spcBef>
                <a:spcPts val="0"/>
              </a:spcBef>
              <a:spcAft>
                <a:spcPts val="0"/>
              </a:spcAft>
              <a:buNone/>
            </a:pPr>
            <a:r>
              <a:rPr lang="en-US" sz="1200">
                <a:latin typeface="Libre Franklin"/>
                <a:ea typeface="Libre Franklin"/>
                <a:cs typeface="Libre Franklin"/>
                <a:sym typeface="Libre Franklin"/>
              </a:rPr>
              <a:t>  &lt;/Row&gt;</a:t>
            </a:r>
            <a:endParaRPr sz="1200">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rPr lang="en-US" sz="1200">
                <a:latin typeface="Libre Franklin"/>
                <a:ea typeface="Libre Franklin"/>
                <a:cs typeface="Libre Franklin"/>
                <a:sym typeface="Libre Franklin"/>
              </a:rPr>
              <a:t>&lt;/Container&gt;</a:t>
            </a:r>
            <a:endParaRPr sz="1200">
              <a:latin typeface="Libre Franklin"/>
              <a:ea typeface="Libre Franklin"/>
              <a:cs typeface="Libre Franklin"/>
              <a:sym typeface="Libre Franklin"/>
            </a:endParaRPr>
          </a:p>
          <a:p>
            <a:pPr indent="0" lvl="0" marL="0" rtl="0" algn="l">
              <a:spcBef>
                <a:spcPts val="0"/>
              </a:spcBef>
              <a:spcAft>
                <a:spcPts val="0"/>
              </a:spcAft>
              <a:buNone/>
            </a:pPr>
            <a:r>
              <a:t/>
            </a:r>
            <a:endParaRPr sz="1200">
              <a:latin typeface="Libre Franklin"/>
              <a:ea typeface="Libre Franklin"/>
              <a:cs typeface="Libre Franklin"/>
              <a:sym typeface="Libre Franklin"/>
            </a:endParaRPr>
          </a:p>
        </p:txBody>
      </p:sp>
      <p:sp>
        <p:nvSpPr>
          <p:cNvPr id="304" name="Google Shape;304;gb822e0ec7b_1_93"/>
          <p:cNvSpPr txBox="1"/>
          <p:nvPr/>
        </p:nvSpPr>
        <p:spPr>
          <a:xfrm>
            <a:off x="7583950" y="6328050"/>
            <a:ext cx="43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Libre Franklin"/>
                <a:ea typeface="Libre Franklin"/>
                <a:cs typeface="Libre Franklin"/>
                <a:sym typeface="Libre Franklin"/>
                <a:hlinkClick r:id="rId3"/>
              </a:rPr>
              <a:t>https://reactstrap.github.io/components/layout/</a:t>
            </a:r>
            <a:r>
              <a:rPr lang="en-US">
                <a:latin typeface="Libre Franklin"/>
                <a:ea typeface="Libre Franklin"/>
                <a:cs typeface="Libre Franklin"/>
                <a:sym typeface="Libre Franklin"/>
              </a:rPr>
              <a:t> </a:t>
            </a:r>
            <a:endParaRPr>
              <a:latin typeface="Libre Franklin"/>
              <a:ea typeface="Libre Franklin"/>
              <a:cs typeface="Libre Franklin"/>
              <a:sym typeface="Libre Franklin"/>
            </a:endParaRPr>
          </a:p>
        </p:txBody>
      </p:sp>
      <p:pic>
        <p:nvPicPr>
          <p:cNvPr id="305" name="Google Shape;305;gb822e0ec7b_1_93"/>
          <p:cNvPicPr preferRelativeResize="0"/>
          <p:nvPr/>
        </p:nvPicPr>
        <p:blipFill>
          <a:blip r:embed="rId4">
            <a:alphaModFix/>
          </a:blip>
          <a:stretch>
            <a:fillRect/>
          </a:stretch>
        </p:blipFill>
        <p:spPr>
          <a:xfrm>
            <a:off x="5989050" y="1624013"/>
            <a:ext cx="5905500" cy="1095375"/>
          </a:xfrm>
          <a:prstGeom prst="rect">
            <a:avLst/>
          </a:prstGeom>
          <a:noFill/>
          <a:ln>
            <a:noFill/>
          </a:ln>
        </p:spPr>
      </p:pic>
      <p:sp>
        <p:nvSpPr>
          <p:cNvPr id="306" name="Google Shape;306;gb822e0ec7b_1_93"/>
          <p:cNvSpPr txBox="1"/>
          <p:nvPr/>
        </p:nvSpPr>
        <p:spPr>
          <a:xfrm>
            <a:off x="6022450" y="3061200"/>
            <a:ext cx="59073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Libre Franklin"/>
                <a:ea typeface="Libre Franklin"/>
                <a:cs typeface="Libre Franklin"/>
                <a:sym typeface="Libre Franklin"/>
              </a:rPr>
              <a:t>The Col lets you specify column widths across 6 breakpoint sizes (xs, sm, md, lg, xl and xxl). For every breakpoint, you can specify the amount of columns to span, or set the prop to &lt;Col lg={true} /&gt; for auto layout widths.</a:t>
            </a:r>
            <a:endParaRPr sz="1900">
              <a:latin typeface="Libre Franklin"/>
              <a:ea typeface="Libre Franklin"/>
              <a:cs typeface="Libre Franklin"/>
              <a:sym typeface="Libre Frankli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3ca136d0a6_0_4"/>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13" name="Google Shape;313;g13ca136d0a6_0_4"/>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4" name="Google Shape;314;g13ca136d0a6_0_4"/>
          <p:cNvPicPr preferRelativeResize="0"/>
          <p:nvPr/>
        </p:nvPicPr>
        <p:blipFill>
          <a:blip r:embed="rId3">
            <a:alphaModFix/>
          </a:blip>
          <a:stretch>
            <a:fillRect/>
          </a:stretch>
        </p:blipFill>
        <p:spPr>
          <a:xfrm>
            <a:off x="1147763" y="685800"/>
            <a:ext cx="10048875" cy="4876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b822e0ec7b_2_0"/>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normAutofit/>
          </a:bodyPr>
          <a:lstStyle/>
          <a:p>
            <a:pPr indent="0" lvl="0" marL="0" rtl="0" algn="r">
              <a:lnSpc>
                <a:spcPct val="89000"/>
              </a:lnSpc>
              <a:spcBef>
                <a:spcPts val="0"/>
              </a:spcBef>
              <a:spcAft>
                <a:spcPts val="0"/>
              </a:spcAft>
              <a:buClr>
                <a:schemeClr val="lt2"/>
              </a:buClr>
              <a:buSzPts val="7200"/>
              <a:buFont typeface="Libre Franklin"/>
              <a:buNone/>
            </a:pPr>
            <a:r>
              <a:rPr lang="en-US"/>
              <a:t>PART 6</a:t>
            </a:r>
            <a:br>
              <a:rPr lang="en-US"/>
            </a:br>
            <a:r>
              <a:rPr lang="en-US"/>
              <a:t>FLUENTUI</a:t>
            </a:r>
            <a:endParaRPr/>
          </a:p>
        </p:txBody>
      </p:sp>
      <p:sp>
        <p:nvSpPr>
          <p:cNvPr id="320" name="Google Shape;320;gb822e0ec7b_2_0"/>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normAutofit/>
          </a:bodyPr>
          <a:lstStyle/>
          <a:p>
            <a:pPr indent="0" lvl="0" marL="0" rtl="0" algn="r">
              <a:lnSpc>
                <a:spcPct val="112000"/>
              </a:lnSpc>
              <a:spcBef>
                <a:spcPts val="0"/>
              </a:spcBef>
              <a:spcAft>
                <a:spcPts val="0"/>
              </a:spcAft>
              <a:buClr>
                <a:schemeClr val="lt2"/>
              </a:buClr>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3ca136d0a6_0_135"/>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normAutofit/>
          </a:bodyPr>
          <a:lstStyle/>
          <a:p>
            <a:pPr indent="0" lvl="0" marL="0" rtl="0" algn="r">
              <a:lnSpc>
                <a:spcPct val="89000"/>
              </a:lnSpc>
              <a:spcBef>
                <a:spcPts val="0"/>
              </a:spcBef>
              <a:spcAft>
                <a:spcPts val="0"/>
              </a:spcAft>
              <a:buClr>
                <a:schemeClr val="lt2"/>
              </a:buClr>
              <a:buSzPts val="7200"/>
              <a:buFont typeface="Libre Franklin"/>
              <a:buNone/>
            </a:pPr>
            <a:r>
              <a:rPr lang="en-US"/>
              <a:t>PART 0</a:t>
            </a:r>
            <a:br>
              <a:rPr lang="en-US"/>
            </a:br>
            <a:r>
              <a:rPr lang="en-US"/>
              <a:t>CONTEXT</a:t>
            </a:r>
            <a:endParaRPr/>
          </a:p>
        </p:txBody>
      </p:sp>
      <p:sp>
        <p:nvSpPr>
          <p:cNvPr id="125" name="Google Shape;125;g13ca136d0a6_0_135"/>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normAutofit/>
          </a:bodyPr>
          <a:lstStyle/>
          <a:p>
            <a:pPr indent="0" lvl="0" marL="0" rtl="0" algn="r">
              <a:lnSpc>
                <a:spcPct val="112000"/>
              </a:lnSpc>
              <a:spcBef>
                <a:spcPts val="0"/>
              </a:spcBef>
              <a:spcAft>
                <a:spcPts val="0"/>
              </a:spcAft>
              <a:buClr>
                <a:schemeClr val="lt2"/>
              </a:buClr>
              <a:buSzPts val="24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b822e0ec7b_1_112"/>
          <p:cNvSpPr txBox="1"/>
          <p:nvPr>
            <p:ph type="title"/>
          </p:nvPr>
        </p:nvSpPr>
        <p:spPr>
          <a:xfrm>
            <a:off x="1371600" y="534675"/>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FluentUI</a:t>
            </a:r>
            <a:endParaRPr/>
          </a:p>
        </p:txBody>
      </p:sp>
      <p:sp>
        <p:nvSpPr>
          <p:cNvPr id="327" name="Google Shape;327;gb822e0ec7b_1_112"/>
          <p:cNvSpPr txBox="1"/>
          <p:nvPr>
            <p:ph idx="1" type="body"/>
          </p:nvPr>
        </p:nvSpPr>
        <p:spPr>
          <a:xfrm>
            <a:off x="1371600" y="1858275"/>
            <a:ext cx="9601200" cy="47547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US">
                <a:solidFill>
                  <a:schemeClr val="dk1"/>
                </a:solidFill>
              </a:rPr>
              <a:t>Fluent UI is a UI component </a:t>
            </a:r>
            <a:r>
              <a:rPr lang="en-US">
                <a:solidFill>
                  <a:schemeClr val="dk1"/>
                </a:solidFill>
              </a:rPr>
              <a:t>library</a:t>
            </a:r>
            <a:r>
              <a:rPr lang="en-US">
                <a:solidFill>
                  <a:schemeClr val="dk1"/>
                </a:solidFill>
              </a:rPr>
              <a:t> available in two flavors: Fluent UI React and Fabric Core.</a:t>
            </a:r>
            <a:endParaRPr>
              <a:solidFill>
                <a:schemeClr val="dk1"/>
              </a:solidFill>
            </a:endParaRPr>
          </a:p>
          <a:p>
            <a:pPr indent="-355600" lvl="0" marL="457200" rtl="0" algn="l">
              <a:lnSpc>
                <a:spcPct val="115000"/>
              </a:lnSpc>
              <a:spcBef>
                <a:spcPts val="0"/>
              </a:spcBef>
              <a:spcAft>
                <a:spcPts val="0"/>
              </a:spcAft>
              <a:buSzPts val="2000"/>
              <a:buChar char="■"/>
            </a:pPr>
            <a:r>
              <a:rPr b="1" lang="en-US">
                <a:solidFill>
                  <a:schemeClr val="dk1"/>
                </a:solidFill>
              </a:rPr>
              <a:t>Fluent UI React </a:t>
            </a:r>
            <a:r>
              <a:rPr lang="en-US">
                <a:solidFill>
                  <a:schemeClr val="dk1"/>
                </a:solidFill>
              </a:rPr>
              <a:t>is </a:t>
            </a:r>
            <a:r>
              <a:rPr lang="en-US">
                <a:solidFill>
                  <a:schemeClr val="dk1"/>
                </a:solidFill>
              </a:rPr>
              <a:t>a</a:t>
            </a:r>
            <a:r>
              <a:rPr lang="en-US">
                <a:solidFill>
                  <a:schemeClr val="dk1"/>
                </a:solidFill>
              </a:rPr>
              <a:t> front-end framework designed to build experiences that fit seamlessly into a broad range of Microsoft products. It provides robust, up-to-date, accessible components which are highly customizable using CSS-in-JS.</a:t>
            </a:r>
            <a:r>
              <a:rPr lang="en-US">
                <a:solidFill>
                  <a:schemeClr val="dk1"/>
                </a:solidFill>
                <a:uFill>
                  <a:noFill/>
                </a:uFill>
                <a:hlinkClick r:id="rId3">
                  <a:extLst>
                    <a:ext uri="{A12FA001-AC4F-418D-AE19-62706E023703}">
                      <ahyp:hlinkClr val="tx"/>
                    </a:ext>
                  </a:extLst>
                </a:hlinkClick>
              </a:rPr>
              <a:t> </a:t>
            </a:r>
            <a:endParaRPr b="1">
              <a:solidFill>
                <a:schemeClr val="dk1"/>
              </a:solidFill>
            </a:endParaRPr>
          </a:p>
          <a:p>
            <a:pPr indent="-355600" lvl="0" marL="457200" rtl="0" algn="l">
              <a:lnSpc>
                <a:spcPct val="115000"/>
              </a:lnSpc>
              <a:spcBef>
                <a:spcPts val="0"/>
              </a:spcBef>
              <a:spcAft>
                <a:spcPts val="0"/>
              </a:spcAft>
              <a:buSzPts val="2000"/>
              <a:buChar char="■"/>
            </a:pPr>
            <a:r>
              <a:rPr b="1" lang="en-US">
                <a:solidFill>
                  <a:schemeClr val="dk1"/>
                </a:solidFill>
              </a:rPr>
              <a:t>Fabric Core </a:t>
            </a:r>
            <a:r>
              <a:rPr lang="en-US">
                <a:solidFill>
                  <a:schemeClr val="dk1"/>
                </a:solidFill>
              </a:rPr>
              <a:t>is an open-source collection of CSS classes and Sass mixins that give you access to colors, animations, fonts, icons and grid.</a:t>
            </a:r>
            <a:endParaRPr>
              <a:solidFill>
                <a:schemeClr val="dk1"/>
              </a:solidFill>
            </a:endParaRPr>
          </a:p>
          <a:p>
            <a:pPr indent="-355600" lvl="0" marL="457200" rtl="0" algn="l">
              <a:lnSpc>
                <a:spcPct val="115000"/>
              </a:lnSpc>
              <a:spcBef>
                <a:spcPts val="0"/>
              </a:spcBef>
              <a:spcAft>
                <a:spcPts val="0"/>
              </a:spcAft>
              <a:buSzPts val="2000"/>
              <a:buChar char="■"/>
            </a:pPr>
            <a:r>
              <a:rPr lang="en-US" u="sng">
                <a:solidFill>
                  <a:schemeClr val="hlink"/>
                </a:solidFill>
                <a:hlinkClick r:id="rId4"/>
              </a:rPr>
              <a:t>https://developer.microsoft.com/en-us/fluentui#/</a:t>
            </a:r>
            <a:endParaRPr/>
          </a:p>
          <a:p>
            <a:pPr indent="-355600" lvl="0" marL="457200" rtl="0" algn="l">
              <a:lnSpc>
                <a:spcPct val="115000"/>
              </a:lnSpc>
              <a:spcBef>
                <a:spcPts val="0"/>
              </a:spcBef>
              <a:spcAft>
                <a:spcPts val="0"/>
              </a:spcAft>
              <a:buSzPts val="2000"/>
              <a:buChar char="■"/>
            </a:pPr>
            <a:r>
              <a:rPr lang="en-US"/>
              <a:t>The components are here </a:t>
            </a:r>
            <a:r>
              <a:rPr lang="en-US" u="sng">
                <a:solidFill>
                  <a:schemeClr val="hlink"/>
                </a:solidFill>
                <a:hlinkClick r:id="rId5"/>
              </a:rPr>
              <a:t>https://developer.microsoft.com/en-us/fluentui#/controls/web</a:t>
            </a:r>
            <a:r>
              <a:rPr lang="en-US"/>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e4f3c35f1a_0_1"/>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FluentUI</a:t>
            </a:r>
            <a:endParaRPr/>
          </a:p>
        </p:txBody>
      </p:sp>
      <p:sp>
        <p:nvSpPr>
          <p:cNvPr id="334" name="Google Shape;334;ge4f3c35f1a_0_1"/>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lnSpcReduction="10000"/>
          </a:bodyPr>
          <a:lstStyle/>
          <a:p>
            <a:pPr indent="-355600" lvl="0" marL="457200" rtl="0" algn="l">
              <a:spcBef>
                <a:spcPts val="1000"/>
              </a:spcBef>
              <a:spcAft>
                <a:spcPts val="0"/>
              </a:spcAft>
              <a:buSzPts val="2000"/>
              <a:buChar char="■"/>
            </a:pPr>
            <a:r>
              <a:rPr b="1" lang="en-US"/>
              <a:t>Installation</a:t>
            </a:r>
            <a:endParaRPr b="1"/>
          </a:p>
          <a:p>
            <a:pPr indent="-355600" lvl="1" marL="914400" rtl="0" algn="l">
              <a:spcBef>
                <a:spcPts val="0"/>
              </a:spcBef>
              <a:spcAft>
                <a:spcPts val="0"/>
              </a:spcAft>
              <a:buSzPts val="2000"/>
              <a:buChar char="–"/>
            </a:pPr>
            <a:r>
              <a:rPr lang="en-US"/>
              <a:t>npm install @fluentui/react </a:t>
            </a:r>
            <a:endParaRPr/>
          </a:p>
          <a:p>
            <a:pPr indent="-355600" lvl="0" marL="457200" rtl="0" algn="l">
              <a:lnSpc>
                <a:spcPct val="115000"/>
              </a:lnSpc>
              <a:spcBef>
                <a:spcPts val="0"/>
              </a:spcBef>
              <a:spcAft>
                <a:spcPts val="0"/>
              </a:spcAft>
              <a:buSzPts val="2000"/>
              <a:buChar char="■"/>
            </a:pPr>
            <a:r>
              <a:rPr b="1" lang="en-US"/>
              <a:t>Imports</a:t>
            </a:r>
            <a:endParaRPr b="1"/>
          </a:p>
          <a:p>
            <a:pPr indent="-355600" lvl="1" marL="914400" rtl="0" algn="l">
              <a:lnSpc>
                <a:spcPct val="115000"/>
              </a:lnSpc>
              <a:spcBef>
                <a:spcPts val="0"/>
              </a:spcBef>
              <a:spcAft>
                <a:spcPts val="0"/>
              </a:spcAft>
              <a:buSzPts val="2000"/>
              <a:buChar char="–"/>
            </a:pPr>
            <a:r>
              <a:rPr lang="en-US"/>
              <a:t>import { [name_of_component] } from '@fluentui/react'</a:t>
            </a:r>
            <a:endParaRPr/>
          </a:p>
          <a:p>
            <a:pPr indent="-355600" lvl="0" marL="457200" rtl="0" algn="l">
              <a:lnSpc>
                <a:spcPct val="115000"/>
              </a:lnSpc>
              <a:spcBef>
                <a:spcPts val="0"/>
              </a:spcBef>
              <a:spcAft>
                <a:spcPts val="0"/>
              </a:spcAft>
              <a:buSzPts val="2000"/>
              <a:buChar char="■"/>
            </a:pPr>
            <a:r>
              <a:rPr lang="en-US"/>
              <a:t> 	import { Stack } from '@fluentui/react'</a:t>
            </a:r>
            <a:endParaRPr/>
          </a:p>
          <a:p>
            <a:pPr indent="-355600" lvl="0" marL="457200" rtl="0" algn="l">
              <a:lnSpc>
                <a:spcPct val="115000"/>
              </a:lnSpc>
              <a:spcBef>
                <a:spcPts val="0"/>
              </a:spcBef>
              <a:spcAft>
                <a:spcPts val="0"/>
              </a:spcAft>
              <a:buSzPts val="2000"/>
              <a:buChar char="■"/>
            </a:pPr>
            <a:r>
              <a:rPr lang="en-US"/>
              <a:t>You can use </a:t>
            </a:r>
            <a:r>
              <a:rPr b="1" lang="en-US"/>
              <a:t>&lt;Stack&gt; </a:t>
            </a:r>
            <a:r>
              <a:rPr lang="en-US"/>
              <a:t> to neatly "stack" children components of a parent component </a:t>
            </a:r>
            <a:endParaRPr/>
          </a:p>
          <a:p>
            <a:pPr indent="-342900" lvl="0" marL="457200" rtl="0" algn="l">
              <a:lnSpc>
                <a:spcPct val="115000"/>
              </a:lnSpc>
              <a:spcBef>
                <a:spcPts val="0"/>
              </a:spcBef>
              <a:spcAft>
                <a:spcPts val="0"/>
              </a:spcAft>
              <a:buSzPts val="1800"/>
              <a:buChar char="■"/>
            </a:pPr>
            <a:r>
              <a:rPr lang="en-US"/>
              <a:t>Be careful, the code is in TypeScript in the FluentUi web site</a:t>
            </a:r>
            <a:endParaRPr/>
          </a:p>
          <a:p>
            <a:pPr indent="-342900" lvl="1" marL="914400" rtl="0" algn="l">
              <a:lnSpc>
                <a:spcPct val="115000"/>
              </a:lnSpc>
              <a:spcBef>
                <a:spcPts val="0"/>
              </a:spcBef>
              <a:spcAft>
                <a:spcPts val="0"/>
              </a:spcAft>
              <a:buSzPts val="1800"/>
              <a:buChar char="–"/>
            </a:pPr>
            <a:r>
              <a:rPr lang="en-US"/>
              <a:t>You can try this tool: </a:t>
            </a:r>
            <a:endParaRPr/>
          </a:p>
          <a:p>
            <a:pPr indent="-342900" lvl="1" marL="914400" rtl="0" algn="l">
              <a:lnSpc>
                <a:spcPct val="115000"/>
              </a:lnSpc>
              <a:spcBef>
                <a:spcPts val="0"/>
              </a:spcBef>
              <a:spcAft>
                <a:spcPts val="0"/>
              </a:spcAft>
              <a:buSzPts val="1800"/>
              <a:buChar char="–"/>
            </a:pPr>
            <a:r>
              <a:rPr lang="en-US" u="sng">
                <a:solidFill>
                  <a:schemeClr val="accent5"/>
                </a:solidFill>
                <a:hlinkClick r:id="rId3">
                  <a:extLst>
                    <a:ext uri="{A12FA001-AC4F-418D-AE19-62706E023703}">
                      <ahyp:hlinkClr val="tx"/>
                    </a:ext>
                  </a:extLst>
                </a:hlinkClick>
              </a:rPr>
              <a:t>https://extendsclass.com/typescript-to-javascript.html</a:t>
            </a:r>
            <a:r>
              <a:rPr lang="en-US"/>
              <a:t> </a:t>
            </a:r>
            <a:endParaRPr/>
          </a:p>
          <a:p>
            <a:pPr indent="0" lvl="0" marL="0" rtl="0" algn="l">
              <a:spcBef>
                <a:spcPts val="12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e4f3c35f1a_0_7"/>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FluentUI Button</a:t>
            </a:r>
            <a:endParaRPr/>
          </a:p>
        </p:txBody>
      </p:sp>
      <p:sp>
        <p:nvSpPr>
          <p:cNvPr id="341" name="Google Shape;341;ge4f3c35f1a_0_7"/>
          <p:cNvSpPr txBox="1"/>
          <p:nvPr>
            <p:ph idx="1" type="body"/>
          </p:nvPr>
        </p:nvSpPr>
        <p:spPr>
          <a:xfrm>
            <a:off x="1371600" y="2286000"/>
            <a:ext cx="9601200" cy="3581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a:solidFill>
                  <a:srgbClr val="0000FF"/>
                </a:solidFill>
                <a:highlight>
                  <a:srgbClr val="FFFFFE"/>
                </a:highlight>
                <a:latin typeface="Consolas"/>
                <a:ea typeface="Consolas"/>
                <a:cs typeface="Consolas"/>
                <a:sym typeface="Consolas"/>
              </a:rPr>
              <a:t>import</a:t>
            </a:r>
            <a:r>
              <a:rPr lang="en-US">
                <a:solidFill>
                  <a:schemeClr val="dk1"/>
                </a:solidFill>
                <a:highlight>
                  <a:srgbClr val="FFFFFE"/>
                </a:highlight>
                <a:latin typeface="Consolas"/>
                <a:ea typeface="Consolas"/>
                <a:cs typeface="Consolas"/>
                <a:sym typeface="Consolas"/>
              </a:rPr>
              <a:t> { </a:t>
            </a:r>
            <a:r>
              <a:rPr lang="en-US">
                <a:solidFill>
                  <a:srgbClr val="008080"/>
                </a:solidFill>
                <a:highlight>
                  <a:srgbClr val="FFFFFE"/>
                </a:highlight>
                <a:latin typeface="Consolas"/>
                <a:ea typeface="Consolas"/>
                <a:cs typeface="Consolas"/>
                <a:sym typeface="Consolas"/>
              </a:rPr>
              <a:t>DefaultButton</a:t>
            </a:r>
            <a:r>
              <a:rPr lang="en-US">
                <a:solidFill>
                  <a:schemeClr val="dk1"/>
                </a:solidFill>
                <a:highlight>
                  <a:srgbClr val="FFFFFE"/>
                </a:highlight>
                <a:latin typeface="Consolas"/>
                <a:ea typeface="Consolas"/>
                <a:cs typeface="Consolas"/>
                <a:sym typeface="Consolas"/>
              </a:rPr>
              <a:t>, </a:t>
            </a:r>
            <a:r>
              <a:rPr lang="en-US">
                <a:solidFill>
                  <a:srgbClr val="008080"/>
                </a:solidFill>
                <a:highlight>
                  <a:srgbClr val="FFFFFE"/>
                </a:highlight>
                <a:latin typeface="Consolas"/>
                <a:ea typeface="Consolas"/>
                <a:cs typeface="Consolas"/>
                <a:sym typeface="Consolas"/>
              </a:rPr>
              <a:t>PrimaryButton</a:t>
            </a:r>
            <a:r>
              <a:rPr lang="en-US">
                <a:solidFill>
                  <a:schemeClr val="dk1"/>
                </a:solidFill>
                <a:highlight>
                  <a:srgbClr val="FFFFFE"/>
                </a:highlight>
                <a:latin typeface="Consolas"/>
                <a:ea typeface="Consolas"/>
                <a:cs typeface="Consolas"/>
                <a:sym typeface="Consolas"/>
              </a:rPr>
              <a:t> } </a:t>
            </a:r>
            <a:r>
              <a:rPr lang="en-US">
                <a:solidFill>
                  <a:srgbClr val="0000FF"/>
                </a:solidFill>
                <a:highlight>
                  <a:srgbClr val="FFFFFE"/>
                </a:highlight>
                <a:latin typeface="Consolas"/>
                <a:ea typeface="Consolas"/>
                <a:cs typeface="Consolas"/>
                <a:sym typeface="Consolas"/>
              </a:rPr>
              <a:t>from</a:t>
            </a:r>
            <a:r>
              <a:rPr lang="en-US">
                <a:solidFill>
                  <a:schemeClr val="dk1"/>
                </a:solidFill>
                <a:highlight>
                  <a:srgbClr val="FFFFFE"/>
                </a:highlight>
                <a:latin typeface="Consolas"/>
                <a:ea typeface="Consolas"/>
                <a:cs typeface="Consolas"/>
                <a:sym typeface="Consolas"/>
              </a:rPr>
              <a:t> </a:t>
            </a:r>
            <a:r>
              <a:rPr lang="en-US">
                <a:solidFill>
                  <a:srgbClr val="A31515"/>
                </a:solidFill>
                <a:highlight>
                  <a:srgbClr val="FFFFFE"/>
                </a:highlight>
                <a:latin typeface="Consolas"/>
                <a:ea typeface="Consolas"/>
                <a:cs typeface="Consolas"/>
                <a:sym typeface="Consolas"/>
              </a:rPr>
              <a:t>'@fluentui/react/lib/Button'</a:t>
            </a:r>
            <a:r>
              <a:rPr lang="en-US">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spcBef>
                <a:spcPts val="1000"/>
              </a:spcBef>
              <a:spcAft>
                <a:spcPts val="0"/>
              </a:spcAft>
              <a:buNone/>
            </a:pPr>
            <a:r>
              <a:t/>
            </a:r>
            <a:endParaRPr sz="2900"/>
          </a:p>
          <a:p>
            <a:pPr indent="0" lvl="0" marL="0" rtl="0" algn="l">
              <a:spcBef>
                <a:spcPts val="1000"/>
              </a:spcBef>
              <a:spcAft>
                <a:spcPts val="0"/>
              </a:spcAft>
              <a:buClr>
                <a:schemeClr val="dk1"/>
              </a:buClr>
              <a:buSzPts val="1100"/>
              <a:buFont typeface="Arial"/>
              <a:buNone/>
            </a:pPr>
            <a:r>
              <a:rPr lang="en-US">
                <a:solidFill>
                  <a:schemeClr val="dk1"/>
                </a:solidFill>
                <a:highlight>
                  <a:srgbClr val="FFFFFE"/>
                </a:highlight>
                <a:latin typeface="Consolas"/>
                <a:ea typeface="Consolas"/>
                <a:cs typeface="Consolas"/>
                <a:sym typeface="Consolas"/>
              </a:rPr>
              <a:t>    &lt;</a:t>
            </a:r>
            <a:r>
              <a:rPr lang="en-US">
                <a:solidFill>
                  <a:srgbClr val="008080"/>
                </a:solidFill>
                <a:highlight>
                  <a:srgbClr val="FFFFFE"/>
                </a:highlight>
                <a:latin typeface="Consolas"/>
                <a:ea typeface="Consolas"/>
                <a:cs typeface="Consolas"/>
                <a:sym typeface="Consolas"/>
              </a:rPr>
              <a:t>Stack</a:t>
            </a:r>
            <a:r>
              <a:rPr lang="en-US">
                <a:solidFill>
                  <a:schemeClr val="dk1"/>
                </a:solidFill>
                <a:highlight>
                  <a:srgbClr val="FFFFFE"/>
                </a:highlight>
                <a:latin typeface="Consolas"/>
                <a:ea typeface="Consolas"/>
                <a:cs typeface="Consolas"/>
                <a:sym typeface="Consolas"/>
              </a:rPr>
              <a:t> horizontal&gt;</a:t>
            </a:r>
            <a:endParaRPr>
              <a:solidFill>
                <a:schemeClr val="dk1"/>
              </a:solidFill>
              <a:highlight>
                <a:srgbClr val="FFFFFE"/>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US">
                <a:solidFill>
                  <a:schemeClr val="dk1"/>
                </a:solidFill>
                <a:highlight>
                  <a:srgbClr val="FFFFFE"/>
                </a:highlight>
                <a:latin typeface="Consolas"/>
                <a:ea typeface="Consolas"/>
                <a:cs typeface="Consolas"/>
                <a:sym typeface="Consolas"/>
              </a:rPr>
              <a:t>      &lt;</a:t>
            </a:r>
            <a:r>
              <a:rPr lang="en-US">
                <a:solidFill>
                  <a:srgbClr val="008080"/>
                </a:solidFill>
                <a:highlight>
                  <a:srgbClr val="FFFFFE"/>
                </a:highlight>
                <a:latin typeface="Consolas"/>
                <a:ea typeface="Consolas"/>
                <a:cs typeface="Consolas"/>
                <a:sym typeface="Consolas"/>
              </a:rPr>
              <a:t>DefaultButton</a:t>
            </a:r>
            <a:r>
              <a:rPr lang="en-US">
                <a:solidFill>
                  <a:schemeClr val="dk1"/>
                </a:solidFill>
                <a:highlight>
                  <a:srgbClr val="FFFFFE"/>
                </a:highlight>
                <a:latin typeface="Consolas"/>
                <a:ea typeface="Consolas"/>
                <a:cs typeface="Consolas"/>
                <a:sym typeface="Consolas"/>
              </a:rPr>
              <a:t> text=</a:t>
            </a:r>
            <a:r>
              <a:rPr lang="en-US">
                <a:solidFill>
                  <a:srgbClr val="A31515"/>
                </a:solidFill>
                <a:highlight>
                  <a:srgbClr val="FFFFFE"/>
                </a:highlight>
                <a:latin typeface="Consolas"/>
                <a:ea typeface="Consolas"/>
                <a:cs typeface="Consolas"/>
                <a:sym typeface="Consolas"/>
              </a:rPr>
              <a:t>"Standard"</a:t>
            </a:r>
            <a:r>
              <a:rPr lang="en-US">
                <a:solidFill>
                  <a:schemeClr val="dk1"/>
                </a:solidFill>
                <a:highlight>
                  <a:srgbClr val="FFFFFE"/>
                </a:highlight>
                <a:latin typeface="Consolas"/>
                <a:ea typeface="Consolas"/>
                <a:cs typeface="Consolas"/>
                <a:sym typeface="Consolas"/>
              </a:rPr>
              <a:t> /&gt;</a:t>
            </a:r>
            <a:endParaRPr>
              <a:solidFill>
                <a:schemeClr val="dk1"/>
              </a:solidFill>
              <a:highlight>
                <a:srgbClr val="FFFFFE"/>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US">
                <a:solidFill>
                  <a:schemeClr val="dk1"/>
                </a:solidFill>
                <a:highlight>
                  <a:srgbClr val="FFFFFE"/>
                </a:highlight>
                <a:latin typeface="Consolas"/>
                <a:ea typeface="Consolas"/>
                <a:cs typeface="Consolas"/>
                <a:sym typeface="Consolas"/>
              </a:rPr>
              <a:t>      &lt;</a:t>
            </a:r>
            <a:r>
              <a:rPr lang="en-US">
                <a:solidFill>
                  <a:srgbClr val="008080"/>
                </a:solidFill>
                <a:highlight>
                  <a:srgbClr val="FFFFFE"/>
                </a:highlight>
                <a:latin typeface="Consolas"/>
                <a:ea typeface="Consolas"/>
                <a:cs typeface="Consolas"/>
                <a:sym typeface="Consolas"/>
              </a:rPr>
              <a:t>PrimaryButton</a:t>
            </a:r>
            <a:r>
              <a:rPr lang="en-US">
                <a:solidFill>
                  <a:schemeClr val="dk1"/>
                </a:solidFill>
                <a:highlight>
                  <a:srgbClr val="FFFFFE"/>
                </a:highlight>
                <a:latin typeface="Consolas"/>
                <a:ea typeface="Consolas"/>
                <a:cs typeface="Consolas"/>
                <a:sym typeface="Consolas"/>
              </a:rPr>
              <a:t> text=</a:t>
            </a:r>
            <a:r>
              <a:rPr lang="en-US">
                <a:solidFill>
                  <a:srgbClr val="A31515"/>
                </a:solidFill>
                <a:highlight>
                  <a:srgbClr val="FFFFFE"/>
                </a:highlight>
                <a:latin typeface="Consolas"/>
                <a:ea typeface="Consolas"/>
                <a:cs typeface="Consolas"/>
                <a:sym typeface="Consolas"/>
              </a:rPr>
              <a:t>"Primary"</a:t>
            </a:r>
            <a:r>
              <a:rPr lang="en-US">
                <a:solidFill>
                  <a:schemeClr val="dk1"/>
                </a:solidFill>
                <a:highlight>
                  <a:srgbClr val="FFFFFE"/>
                </a:highlight>
                <a:latin typeface="Consolas"/>
                <a:ea typeface="Consolas"/>
                <a:cs typeface="Consolas"/>
                <a:sym typeface="Consolas"/>
              </a:rPr>
              <a:t> /&gt;</a:t>
            </a:r>
            <a:endParaRPr>
              <a:solidFill>
                <a:schemeClr val="dk1"/>
              </a:solidFill>
              <a:highlight>
                <a:srgbClr val="FFFFFE"/>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US">
                <a:solidFill>
                  <a:schemeClr val="dk1"/>
                </a:solidFill>
                <a:highlight>
                  <a:srgbClr val="FFFFFE"/>
                </a:highlight>
                <a:latin typeface="Consolas"/>
                <a:ea typeface="Consolas"/>
                <a:cs typeface="Consolas"/>
                <a:sym typeface="Consolas"/>
              </a:rPr>
              <a:t>    &lt;/</a:t>
            </a:r>
            <a:r>
              <a:rPr lang="en-US">
                <a:solidFill>
                  <a:srgbClr val="008080"/>
                </a:solidFill>
                <a:highlight>
                  <a:srgbClr val="FFFFFE"/>
                </a:highlight>
                <a:latin typeface="Consolas"/>
                <a:ea typeface="Consolas"/>
                <a:cs typeface="Consolas"/>
                <a:sym typeface="Consolas"/>
              </a:rPr>
              <a:t>Stack</a:t>
            </a:r>
            <a:r>
              <a:rPr lang="en-US">
                <a:solidFill>
                  <a:schemeClr val="dk1"/>
                </a:solidFill>
                <a:highlight>
                  <a:srgbClr val="FFFFFE"/>
                </a:highlight>
                <a:latin typeface="Consolas"/>
                <a:ea typeface="Consolas"/>
                <a:cs typeface="Consolas"/>
                <a:sym typeface="Consolas"/>
              </a:rPr>
              <a:t>&gt;</a:t>
            </a:r>
            <a:endParaRPr>
              <a:solidFill>
                <a:schemeClr val="dk1"/>
              </a:solidFill>
              <a:highlight>
                <a:srgbClr val="FFFFFE"/>
              </a:highlight>
              <a:latin typeface="Consolas"/>
              <a:ea typeface="Consolas"/>
              <a:cs typeface="Consolas"/>
              <a:sym typeface="Consolas"/>
            </a:endParaRPr>
          </a:p>
          <a:p>
            <a:pPr indent="0" lvl="0" marL="0" rtl="0" algn="l">
              <a:spcBef>
                <a:spcPts val="1000"/>
              </a:spcBef>
              <a:spcAft>
                <a:spcPts val="0"/>
              </a:spcAft>
              <a:buNone/>
            </a:pPr>
            <a:r>
              <a:t/>
            </a:r>
            <a:endParaRPr sz="2900"/>
          </a:p>
        </p:txBody>
      </p:sp>
      <p:pic>
        <p:nvPicPr>
          <p:cNvPr id="342" name="Google Shape;342;ge4f3c35f1a_0_7"/>
          <p:cNvPicPr preferRelativeResize="0"/>
          <p:nvPr/>
        </p:nvPicPr>
        <p:blipFill>
          <a:blip r:embed="rId3">
            <a:alphaModFix/>
          </a:blip>
          <a:stretch>
            <a:fillRect/>
          </a:stretch>
        </p:blipFill>
        <p:spPr>
          <a:xfrm>
            <a:off x="5221350" y="5679025"/>
            <a:ext cx="3067050" cy="647700"/>
          </a:xfrm>
          <a:prstGeom prst="rect">
            <a:avLst/>
          </a:prstGeom>
          <a:noFill/>
          <a:ln>
            <a:noFill/>
          </a:ln>
        </p:spPr>
      </p:pic>
      <p:sp>
        <p:nvSpPr>
          <p:cNvPr id="343" name="Google Shape;343;ge4f3c35f1a_0_7"/>
          <p:cNvSpPr txBox="1"/>
          <p:nvPr/>
        </p:nvSpPr>
        <p:spPr>
          <a:xfrm>
            <a:off x="1450075" y="1632050"/>
            <a:ext cx="61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ibre Franklin"/>
                <a:ea typeface="Libre Franklin"/>
                <a:cs typeface="Libre Franklin"/>
                <a:sym typeface="Libre Franklin"/>
              </a:rPr>
              <a:t>import Stack from “react-bootstrap/Stack”;</a:t>
            </a:r>
            <a:endParaRPr>
              <a:latin typeface="Libre Franklin"/>
              <a:ea typeface="Libre Franklin"/>
              <a:cs typeface="Libre Franklin"/>
              <a:sym typeface="Libre Frankli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3ca136d0a6_0_130"/>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normAutofit fontScale="90000"/>
          </a:bodyPr>
          <a:lstStyle/>
          <a:p>
            <a:pPr indent="0" lvl="0" marL="0" rtl="0" algn="r">
              <a:lnSpc>
                <a:spcPct val="89000"/>
              </a:lnSpc>
              <a:spcBef>
                <a:spcPts val="0"/>
              </a:spcBef>
              <a:spcAft>
                <a:spcPts val="0"/>
              </a:spcAft>
              <a:buClr>
                <a:schemeClr val="lt2"/>
              </a:buClr>
              <a:buSzPct val="100000"/>
              <a:buFont typeface="Libre Franklin"/>
              <a:buNone/>
            </a:pPr>
            <a:r>
              <a:rPr lang="en-US"/>
              <a:t>PART 7</a:t>
            </a:r>
            <a:br>
              <a:rPr lang="en-US"/>
            </a:br>
            <a:r>
              <a:rPr lang="en-US"/>
              <a:t>CHOOSING A UI COMPONENT LIBRARY </a:t>
            </a:r>
            <a:endParaRPr/>
          </a:p>
        </p:txBody>
      </p:sp>
      <p:sp>
        <p:nvSpPr>
          <p:cNvPr id="349" name="Google Shape;349;g13ca136d0a6_0_130"/>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normAutofit/>
          </a:bodyPr>
          <a:lstStyle/>
          <a:p>
            <a:pPr indent="0" lvl="0" marL="0" rtl="0" algn="r">
              <a:lnSpc>
                <a:spcPct val="112000"/>
              </a:lnSpc>
              <a:spcBef>
                <a:spcPts val="0"/>
              </a:spcBef>
              <a:spcAft>
                <a:spcPts val="0"/>
              </a:spcAft>
              <a:buClr>
                <a:schemeClr val="lt2"/>
              </a:buClr>
              <a:buSzPts val="24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3ca136d0a6_0_124"/>
          <p:cNvSpPr txBox="1"/>
          <p:nvPr>
            <p:ph type="title"/>
          </p:nvPr>
        </p:nvSpPr>
        <p:spPr>
          <a:xfrm>
            <a:off x="1371600" y="685800"/>
            <a:ext cx="9601200" cy="14859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400"/>
              </a:spcAft>
              <a:buNone/>
            </a:pPr>
            <a:r>
              <a:rPr lang="en-US">
                <a:solidFill>
                  <a:schemeClr val="dk1"/>
                </a:solidFill>
              </a:rPr>
              <a:t>Choosing a UI Component Library</a:t>
            </a:r>
            <a:endParaRPr/>
          </a:p>
        </p:txBody>
      </p:sp>
      <p:sp>
        <p:nvSpPr>
          <p:cNvPr id="356" name="Google Shape;356;g13ca136d0a6_0_124"/>
          <p:cNvSpPr txBox="1"/>
          <p:nvPr>
            <p:ph idx="1" type="body"/>
          </p:nvPr>
        </p:nvSpPr>
        <p:spPr>
          <a:xfrm>
            <a:off x="1371600" y="1876575"/>
            <a:ext cx="9601200" cy="35814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800">
                <a:solidFill>
                  <a:schemeClr val="dk1"/>
                </a:solidFill>
              </a:rPr>
              <a:t>There are a large number of React UI component libraries to choose from, each with a different history, focus, strengths and limitations. Some things to look for include:</a:t>
            </a:r>
            <a:endParaRPr sz="1800">
              <a:solidFill>
                <a:schemeClr val="dk1"/>
              </a:solidFill>
            </a:endParaRPr>
          </a:p>
          <a:p>
            <a:pPr indent="-342900" lvl="0" marL="457200" rtl="0" algn="l">
              <a:lnSpc>
                <a:spcPct val="115000"/>
              </a:lnSpc>
              <a:spcBef>
                <a:spcPts val="1200"/>
              </a:spcBef>
              <a:spcAft>
                <a:spcPts val="0"/>
              </a:spcAft>
              <a:buClr>
                <a:schemeClr val="dk1"/>
              </a:buClr>
              <a:buSzPts val="1800"/>
              <a:buFont typeface="Arial"/>
              <a:buChar char="●"/>
            </a:pPr>
            <a:r>
              <a:rPr b="1" lang="en-US" sz="1800">
                <a:solidFill>
                  <a:schemeClr val="dk1"/>
                </a:solidFill>
              </a:rPr>
              <a:t>Built for React</a:t>
            </a:r>
            <a:r>
              <a:rPr lang="en-US" sz="1800">
                <a:solidFill>
                  <a:schemeClr val="dk1"/>
                </a:solidFill>
              </a:rPr>
              <a:t> - some JavaScript front-end libraries can be used with React, but are not built for React. This can lead to integration issues and challenges with installation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b="1" lang="en-US" sz="1800">
                <a:solidFill>
                  <a:schemeClr val="dk1"/>
                </a:solidFill>
              </a:rPr>
              <a:t>Open Source Licensing</a:t>
            </a:r>
            <a:r>
              <a:rPr lang="en-US" sz="1800">
                <a:solidFill>
                  <a:schemeClr val="dk1"/>
                </a:solidFill>
              </a:rPr>
              <a:t> - Not all libraries are open source or free to use. Look for MIT Licensing for the most flexibility. Note that some free libraries offer paid support or charge for custom themes.</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b="1" lang="en-US" sz="1800">
                <a:solidFill>
                  <a:schemeClr val="dk1"/>
                </a:solidFill>
              </a:rPr>
              <a:t>Clearly Supported</a:t>
            </a:r>
            <a:r>
              <a:rPr lang="en-US" sz="1800">
                <a:solidFill>
                  <a:schemeClr val="dk1"/>
                </a:solidFill>
              </a:rPr>
              <a:t> - Pay attention to when the library's GitHub repo was last updated; look for clear documentation, well-thought out examples, and sample projects.</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b="1" lang="en-US" sz="1800">
                <a:solidFill>
                  <a:schemeClr val="dk1"/>
                </a:solidFill>
              </a:rPr>
              <a:t>Responsive, Accessible</a:t>
            </a:r>
            <a:r>
              <a:rPr lang="en-US" sz="1800">
                <a:solidFill>
                  <a:schemeClr val="dk1"/>
                </a:solidFill>
              </a:rPr>
              <a:t> - frontend components libraries should include a focus on responsive design (adapting to different screen sizes), and accessibility (adapting to different user abilities).</a:t>
            </a:r>
            <a:endParaRPr sz="1800">
              <a:solidFill>
                <a:schemeClr val="dk1"/>
              </a:solidFill>
            </a:endParaRPr>
          </a:p>
          <a:p>
            <a:pPr indent="0" lvl="0" marL="0" rtl="0" algn="l">
              <a:spcBef>
                <a:spcPts val="1200"/>
              </a:spcBef>
              <a:spcAft>
                <a:spcPts val="0"/>
              </a:spcAft>
              <a:buNone/>
            </a:pPr>
            <a:r>
              <a:t/>
            </a:r>
            <a:endParaRPr sz="2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3ca136d0a6_0_20"/>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normAutofit/>
          </a:bodyPr>
          <a:lstStyle/>
          <a:p>
            <a:pPr indent="0" lvl="0" marL="0" rtl="0" algn="r">
              <a:lnSpc>
                <a:spcPct val="89000"/>
              </a:lnSpc>
              <a:spcBef>
                <a:spcPts val="0"/>
              </a:spcBef>
              <a:spcAft>
                <a:spcPts val="0"/>
              </a:spcAft>
              <a:buClr>
                <a:schemeClr val="lt2"/>
              </a:buClr>
              <a:buSzPts val="7200"/>
              <a:buFont typeface="Libre Franklin"/>
              <a:buNone/>
            </a:pPr>
            <a:r>
              <a:rPr lang="en-US"/>
              <a:t>PART 8</a:t>
            </a:r>
            <a:br>
              <a:rPr lang="en-US"/>
            </a:br>
            <a:r>
              <a:rPr lang="en-US"/>
              <a:t>YOURSHARE</a:t>
            </a:r>
            <a:endParaRPr/>
          </a:p>
        </p:txBody>
      </p:sp>
      <p:sp>
        <p:nvSpPr>
          <p:cNvPr id="362" name="Google Shape;362;g13ca136d0a6_0_20"/>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normAutofit/>
          </a:bodyPr>
          <a:lstStyle/>
          <a:p>
            <a:pPr indent="0" lvl="0" marL="0" rtl="0" algn="r">
              <a:lnSpc>
                <a:spcPct val="112000"/>
              </a:lnSpc>
              <a:spcBef>
                <a:spcPts val="0"/>
              </a:spcBef>
              <a:spcAft>
                <a:spcPts val="0"/>
              </a:spcAft>
              <a:buClr>
                <a:schemeClr val="lt2"/>
              </a:buClr>
              <a:buSzPts val="24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3ca136d0a6_0_13"/>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9" name="Google Shape;369;g13ca136d0a6_0_13"/>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70" name="Google Shape;370;g13ca136d0a6_0_13"/>
          <p:cNvPicPr preferRelativeResize="0"/>
          <p:nvPr/>
        </p:nvPicPr>
        <p:blipFill>
          <a:blip r:embed="rId3">
            <a:alphaModFix/>
          </a:blip>
          <a:stretch>
            <a:fillRect/>
          </a:stretch>
        </p:blipFill>
        <p:spPr>
          <a:xfrm>
            <a:off x="2286000" y="1285875"/>
            <a:ext cx="7620000" cy="4286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3ca136d0a6_0_39"/>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77" name="Google Shape;377;g13ca136d0a6_0_39"/>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78" name="Google Shape;378;g13ca136d0a6_0_39"/>
          <p:cNvPicPr preferRelativeResize="0"/>
          <p:nvPr/>
        </p:nvPicPr>
        <p:blipFill>
          <a:blip r:embed="rId3">
            <a:alphaModFix/>
          </a:blip>
          <a:stretch>
            <a:fillRect/>
          </a:stretch>
        </p:blipFill>
        <p:spPr>
          <a:xfrm>
            <a:off x="835925" y="608475"/>
            <a:ext cx="10602274" cy="5963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3ca136d0a6_0_47"/>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5" name="Google Shape;385;g13ca136d0a6_0_47"/>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86" name="Google Shape;386;g13ca136d0a6_0_47"/>
          <p:cNvPicPr preferRelativeResize="0"/>
          <p:nvPr/>
        </p:nvPicPr>
        <p:blipFill>
          <a:blip r:embed="rId3">
            <a:alphaModFix/>
          </a:blip>
          <a:stretch>
            <a:fillRect/>
          </a:stretch>
        </p:blipFill>
        <p:spPr>
          <a:xfrm>
            <a:off x="853000" y="506100"/>
            <a:ext cx="10784274" cy="6066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3ca136d0a6_0_54"/>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93" name="Google Shape;393;g13ca136d0a6_0_54"/>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94" name="Google Shape;394;g13ca136d0a6_0_54"/>
          <p:cNvPicPr preferRelativeResize="0"/>
          <p:nvPr/>
        </p:nvPicPr>
        <p:blipFill>
          <a:blip r:embed="rId3">
            <a:alphaModFix/>
          </a:blip>
          <a:stretch>
            <a:fillRect/>
          </a:stretch>
        </p:blipFill>
        <p:spPr>
          <a:xfrm>
            <a:off x="619125" y="619125"/>
            <a:ext cx="10953750" cy="5619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
          <p:cNvSpPr txBox="1"/>
          <p:nvPr>
            <p:ph type="title"/>
          </p:nvPr>
        </p:nvSpPr>
        <p:spPr>
          <a:xfrm>
            <a:off x="1295400" y="304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Goal </a:t>
            </a:r>
            <a:endParaRPr/>
          </a:p>
        </p:txBody>
      </p:sp>
      <p:sp>
        <p:nvSpPr>
          <p:cNvPr id="131" name="Google Shape;131;p3"/>
          <p:cNvSpPr txBox="1"/>
          <p:nvPr>
            <p:ph idx="1" type="body"/>
          </p:nvPr>
        </p:nvSpPr>
        <p:spPr>
          <a:xfrm>
            <a:off x="1295400" y="1694875"/>
            <a:ext cx="9601200" cy="5086800"/>
          </a:xfrm>
          <a:prstGeom prst="rect">
            <a:avLst/>
          </a:prstGeom>
          <a:noFill/>
          <a:ln>
            <a:noFill/>
          </a:ln>
        </p:spPr>
        <p:txBody>
          <a:bodyPr anchorCtr="0" anchor="t" bIns="45700" lIns="91425" spcFirstLastPara="1" rIns="91425" wrap="square" tIns="45700">
            <a:noAutofit/>
          </a:bodyPr>
          <a:lstStyle/>
          <a:p>
            <a:pPr indent="-357378" lvl="0" marL="384048" rtl="0" algn="l">
              <a:lnSpc>
                <a:spcPct val="115000"/>
              </a:lnSpc>
              <a:spcBef>
                <a:spcPts val="1200"/>
              </a:spcBef>
              <a:spcAft>
                <a:spcPts val="0"/>
              </a:spcAft>
              <a:buSzPts val="1800"/>
              <a:buChar char="■"/>
            </a:pPr>
            <a:r>
              <a:rPr lang="en-US" sz="1800"/>
              <a:t>How to create components that can display a variety of data and distribute space dynamically?</a:t>
            </a:r>
            <a:endParaRPr sz="1800"/>
          </a:p>
          <a:p>
            <a:pPr indent="-371348" lvl="0" marL="384048" rtl="0" algn="l">
              <a:lnSpc>
                <a:spcPct val="115000"/>
              </a:lnSpc>
              <a:spcBef>
                <a:spcPts val="0"/>
              </a:spcBef>
              <a:spcAft>
                <a:spcPts val="0"/>
              </a:spcAft>
              <a:buClr>
                <a:schemeClr val="dk2"/>
              </a:buClr>
              <a:buSzPts val="1800"/>
              <a:buChar char="■"/>
            </a:pPr>
            <a:r>
              <a:rPr lang="en-US" sz="1800"/>
              <a:t>Components are most useful when their contents are generated </a:t>
            </a:r>
            <a:r>
              <a:rPr b="1" lang="en-US" sz="1800"/>
              <a:t>on the fly based on the data passed to them</a:t>
            </a:r>
            <a:endParaRPr sz="1800"/>
          </a:p>
          <a:p>
            <a:pPr indent="-371348" lvl="1" marL="914400" rtl="0" algn="l">
              <a:lnSpc>
                <a:spcPct val="115000"/>
              </a:lnSpc>
              <a:spcBef>
                <a:spcPts val="700"/>
              </a:spcBef>
              <a:spcAft>
                <a:spcPts val="0"/>
              </a:spcAft>
              <a:buClr>
                <a:schemeClr val="dk2"/>
              </a:buClr>
              <a:buSzPts val="1800"/>
              <a:buChar char="–"/>
            </a:pPr>
            <a:r>
              <a:rPr lang="en-US" sz="1800"/>
              <a:t>How can we layout a web page </a:t>
            </a:r>
            <a:endParaRPr sz="1800"/>
          </a:p>
          <a:p>
            <a:pPr indent="-371347" lvl="2" marL="1371600" rtl="0" algn="l">
              <a:lnSpc>
                <a:spcPct val="115000"/>
              </a:lnSpc>
              <a:spcBef>
                <a:spcPts val="700"/>
              </a:spcBef>
              <a:spcAft>
                <a:spcPts val="0"/>
              </a:spcAft>
              <a:buClr>
                <a:schemeClr val="dk2"/>
              </a:buClr>
              <a:buSzPts val="1800"/>
              <a:buChar char="■"/>
            </a:pPr>
            <a:r>
              <a:rPr lang="en-US"/>
              <a:t>when we don't know what the final content of the page will be? </a:t>
            </a:r>
            <a:endParaRPr/>
          </a:p>
          <a:p>
            <a:pPr indent="-371347" lvl="2" marL="1371600" rtl="0" algn="l">
              <a:lnSpc>
                <a:spcPct val="115000"/>
              </a:lnSpc>
              <a:spcBef>
                <a:spcPts val="700"/>
              </a:spcBef>
              <a:spcAft>
                <a:spcPts val="0"/>
              </a:spcAft>
              <a:buClr>
                <a:schemeClr val="dk2"/>
              </a:buClr>
              <a:buSzPts val="1800"/>
              <a:buChar char="■"/>
            </a:pPr>
            <a:r>
              <a:rPr lang="en-US"/>
              <a:t>or when the content may continue to change as the user interacts with the page?</a:t>
            </a:r>
            <a:endParaRPr/>
          </a:p>
          <a:p>
            <a:pPr indent="-371348" lvl="0" marL="384048" rtl="0" algn="l">
              <a:lnSpc>
                <a:spcPct val="115000"/>
              </a:lnSpc>
              <a:spcBef>
                <a:spcPts val="1200"/>
              </a:spcBef>
              <a:spcAft>
                <a:spcPts val="0"/>
              </a:spcAft>
              <a:buClr>
                <a:schemeClr val="dk2"/>
              </a:buClr>
              <a:buSzPts val="1800"/>
              <a:buChar char="■"/>
            </a:pPr>
            <a:r>
              <a:rPr lang="en-US" sz="1800"/>
              <a:t>We will use </a:t>
            </a:r>
            <a:r>
              <a:rPr b="1" lang="en-US" sz="1800"/>
              <a:t>tables</a:t>
            </a:r>
            <a:r>
              <a:rPr lang="en-US" sz="1800"/>
              <a:t> to present </a:t>
            </a:r>
            <a:r>
              <a:rPr b="1" lang="en-US" sz="1800"/>
              <a:t>hard coded data</a:t>
            </a:r>
            <a:endParaRPr sz="1800"/>
          </a:p>
          <a:p>
            <a:pPr indent="-371348" lvl="0" marL="384048" rtl="0" algn="l">
              <a:lnSpc>
                <a:spcPct val="115000"/>
              </a:lnSpc>
              <a:spcBef>
                <a:spcPts val="1200"/>
              </a:spcBef>
              <a:spcAft>
                <a:spcPts val="0"/>
              </a:spcAft>
              <a:buClr>
                <a:schemeClr val="dk2"/>
              </a:buClr>
              <a:buSzPts val="1800"/>
              <a:buChar char="■"/>
            </a:pPr>
            <a:r>
              <a:rPr lang="en-US" sz="1800"/>
              <a:t>We will debug along the way!</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137" name="Google Shape;137;p4"/>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138" name="Google Shape;138;p4"/>
          <p:cNvPicPr preferRelativeResize="0"/>
          <p:nvPr/>
        </p:nvPicPr>
        <p:blipFill rotWithShape="1">
          <a:blip r:embed="rId3">
            <a:alphaModFix/>
          </a:blip>
          <a:srcRect b="0" l="0" r="0" t="0"/>
          <a:stretch/>
        </p:blipFill>
        <p:spPr>
          <a:xfrm>
            <a:off x="2357880" y="251460"/>
            <a:ext cx="3100898" cy="3840480"/>
          </a:xfrm>
          <a:prstGeom prst="rect">
            <a:avLst/>
          </a:prstGeom>
          <a:noFill/>
          <a:ln>
            <a:noFill/>
          </a:ln>
        </p:spPr>
      </p:pic>
      <p:pic>
        <p:nvPicPr>
          <p:cNvPr id="139" name="Google Shape;139;p4"/>
          <p:cNvPicPr preferRelativeResize="0"/>
          <p:nvPr/>
        </p:nvPicPr>
        <p:blipFill rotWithShape="1">
          <a:blip r:embed="rId4">
            <a:alphaModFix/>
          </a:blip>
          <a:srcRect b="0" l="0" r="0" t="0"/>
          <a:stretch/>
        </p:blipFill>
        <p:spPr>
          <a:xfrm>
            <a:off x="1533525" y="4232910"/>
            <a:ext cx="4638675" cy="2438400"/>
          </a:xfrm>
          <a:prstGeom prst="rect">
            <a:avLst/>
          </a:prstGeom>
          <a:noFill/>
          <a:ln>
            <a:noFill/>
          </a:ln>
        </p:spPr>
      </p:pic>
      <p:pic>
        <p:nvPicPr>
          <p:cNvPr id="140" name="Google Shape;140;p4"/>
          <p:cNvPicPr preferRelativeResize="0"/>
          <p:nvPr/>
        </p:nvPicPr>
        <p:blipFill rotWithShape="1">
          <a:blip r:embed="rId5">
            <a:alphaModFix/>
          </a:blip>
          <a:srcRect b="0" l="0" r="0" t="0"/>
          <a:stretch/>
        </p:blipFill>
        <p:spPr>
          <a:xfrm>
            <a:off x="6597015" y="1112520"/>
            <a:ext cx="5276850" cy="487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rmAutofit/>
          </a:bodyPr>
          <a:lstStyle/>
          <a:p>
            <a:pPr indent="0" lvl="0" marL="0" rtl="0" algn="r">
              <a:lnSpc>
                <a:spcPct val="89000"/>
              </a:lnSpc>
              <a:spcBef>
                <a:spcPts val="0"/>
              </a:spcBef>
              <a:spcAft>
                <a:spcPts val="0"/>
              </a:spcAft>
              <a:buClr>
                <a:schemeClr val="lt2"/>
              </a:buClr>
              <a:buSzPts val="7200"/>
              <a:buFont typeface="Libre Franklin"/>
              <a:buNone/>
            </a:pPr>
            <a:r>
              <a:rPr lang="en-US"/>
              <a:t>PART 1</a:t>
            </a:r>
            <a:br>
              <a:rPr lang="en-US"/>
            </a:br>
            <a:r>
              <a:rPr lang="en-US"/>
              <a:t>DISCUSSION</a:t>
            </a:r>
            <a:endParaRPr/>
          </a:p>
        </p:txBody>
      </p:sp>
      <p:sp>
        <p:nvSpPr>
          <p:cNvPr id="146" name="Google Shape;146;p5"/>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p>
            <a:pPr indent="0" lvl="0" marL="0" rtl="0" algn="r">
              <a:lnSpc>
                <a:spcPct val="112000"/>
              </a:lnSpc>
              <a:spcBef>
                <a:spcPts val="0"/>
              </a:spcBef>
              <a:spcAft>
                <a:spcPts val="0"/>
              </a:spcAft>
              <a:buClr>
                <a:schemeClr val="lt2"/>
              </a:buClr>
              <a:buSzPts val="2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b822e0ec7b_1_10"/>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Discussion</a:t>
            </a:r>
            <a:endParaRPr/>
          </a:p>
        </p:txBody>
      </p:sp>
      <p:sp>
        <p:nvSpPr>
          <p:cNvPr id="152" name="Google Shape;152;gb822e0ec7b_1_10"/>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Autofit/>
          </a:bodyPr>
          <a:lstStyle/>
          <a:p>
            <a:pPr indent="-387350" lvl="0" marL="457200" rtl="0" algn="l">
              <a:lnSpc>
                <a:spcPct val="115000"/>
              </a:lnSpc>
              <a:spcBef>
                <a:spcPts val="1200"/>
              </a:spcBef>
              <a:spcAft>
                <a:spcPts val="0"/>
              </a:spcAft>
              <a:buClr>
                <a:schemeClr val="dk1"/>
              </a:buClr>
              <a:buSzPts val="2500"/>
              <a:buFont typeface="Libre Franklin"/>
              <a:buChar char="●"/>
            </a:pPr>
            <a:r>
              <a:rPr lang="en-US" sz="2500">
                <a:solidFill>
                  <a:schemeClr val="dk1"/>
                </a:solidFill>
              </a:rPr>
              <a:t>Even though the website</a:t>
            </a:r>
            <a:r>
              <a:rPr lang="en-US" sz="2500">
                <a:solidFill>
                  <a:schemeClr val="dk1"/>
                </a:solidFill>
                <a:uFill>
                  <a:noFill/>
                </a:uFill>
                <a:hlinkClick r:id="rId3">
                  <a:extLst>
                    <a:ext uri="{A12FA001-AC4F-418D-AE19-62706E023703}">
                      <ahyp:hlinkClr val="tx"/>
                    </a:ext>
                  </a:extLst>
                </a:hlinkClick>
              </a:rPr>
              <a:t> </a:t>
            </a:r>
            <a:r>
              <a:rPr lang="en-US" sz="2500" u="sng">
                <a:solidFill>
                  <a:schemeClr val="hlink"/>
                </a:solidFill>
                <a:hlinkClick r:id="rId4"/>
              </a:rPr>
              <a:t>https://nytimes.com</a:t>
            </a:r>
            <a:r>
              <a:rPr lang="en-US" sz="2500">
                <a:solidFill>
                  <a:schemeClr val="dk1"/>
                </a:solidFill>
              </a:rPr>
              <a:t> displays as rows and columns, why is it not created as an HTML table?</a:t>
            </a:r>
            <a:endParaRPr sz="2500">
              <a:solidFill>
                <a:schemeClr val="dk1"/>
              </a:solidFill>
            </a:endParaRPr>
          </a:p>
          <a:p>
            <a:pPr indent="-387350" lvl="0" marL="457200" rtl="0" algn="l">
              <a:lnSpc>
                <a:spcPct val="115000"/>
              </a:lnSpc>
              <a:spcBef>
                <a:spcPts val="0"/>
              </a:spcBef>
              <a:spcAft>
                <a:spcPts val="0"/>
              </a:spcAft>
              <a:buClr>
                <a:schemeClr val="dk1"/>
              </a:buClr>
              <a:buSzPts val="2500"/>
              <a:buFont typeface="Libre Franklin"/>
              <a:buChar char="●"/>
            </a:pPr>
            <a:r>
              <a:rPr lang="en-US" sz="2500">
                <a:solidFill>
                  <a:schemeClr val="dk1"/>
                </a:solidFill>
              </a:rPr>
              <a:t>What is a table?</a:t>
            </a:r>
            <a:endParaRPr sz="2500">
              <a:solidFill>
                <a:schemeClr val="dk1"/>
              </a:solidFill>
            </a:endParaRPr>
          </a:p>
          <a:p>
            <a:pPr indent="-387350" lvl="0" marL="457200" rtl="0" algn="l">
              <a:lnSpc>
                <a:spcPct val="115000"/>
              </a:lnSpc>
              <a:spcBef>
                <a:spcPts val="0"/>
              </a:spcBef>
              <a:spcAft>
                <a:spcPts val="0"/>
              </a:spcAft>
              <a:buClr>
                <a:schemeClr val="dk1"/>
              </a:buClr>
              <a:buSzPts val="2500"/>
              <a:buFont typeface="Libre Franklin"/>
              <a:buChar char="●"/>
            </a:pPr>
            <a:r>
              <a:rPr lang="en-US" sz="2500">
                <a:solidFill>
                  <a:schemeClr val="dk1"/>
                </a:solidFill>
              </a:rPr>
              <a:t>Can you think of other web examples where they don't use a plain HTML table?</a:t>
            </a:r>
            <a:endParaRPr sz="2500">
              <a:solidFill>
                <a:schemeClr val="dk1"/>
              </a:solidFill>
            </a:endParaRPr>
          </a:p>
          <a:p>
            <a:pPr indent="-387350" lvl="0" marL="457200" rtl="0" algn="l">
              <a:lnSpc>
                <a:spcPct val="115000"/>
              </a:lnSpc>
              <a:spcBef>
                <a:spcPts val="0"/>
              </a:spcBef>
              <a:spcAft>
                <a:spcPts val="0"/>
              </a:spcAft>
              <a:buClr>
                <a:schemeClr val="dk1"/>
              </a:buClr>
              <a:buSzPts val="2500"/>
              <a:buFont typeface="Libre Franklin"/>
              <a:buChar char="●"/>
            </a:pPr>
            <a:r>
              <a:rPr lang="en-US" sz="2500">
                <a:solidFill>
                  <a:schemeClr val="dk1"/>
                </a:solidFill>
              </a:rPr>
              <a:t>Hint: look at the web inspector of the websites you are visiting</a:t>
            </a:r>
            <a:endParaRPr sz="2500">
              <a:solidFill>
                <a:schemeClr val="dk1"/>
              </a:solidFill>
            </a:endParaRPr>
          </a:p>
          <a:p>
            <a:pPr indent="-257048" lvl="0" marL="384048" rtl="0" algn="l">
              <a:lnSpc>
                <a:spcPct val="94000"/>
              </a:lnSpc>
              <a:spcBef>
                <a:spcPts val="1200"/>
              </a:spcBef>
              <a:spcAft>
                <a:spcPts val="0"/>
              </a:spcAft>
              <a:buClr>
                <a:schemeClr val="dk2"/>
              </a:buClr>
              <a:buSzPts val="2000"/>
              <a:buNone/>
            </a:pPr>
            <a:r>
              <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b822e0ec7b_1_32"/>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New York Times </a:t>
            </a:r>
            <a:r>
              <a:rPr lang="en-US" u="sng">
                <a:solidFill>
                  <a:schemeClr val="hlink"/>
                </a:solidFill>
                <a:hlinkClick r:id="rId3"/>
              </a:rPr>
              <a:t>https://www.nytimes.com</a:t>
            </a:r>
            <a:r>
              <a:rPr lang="en-US"/>
              <a:t> </a:t>
            </a:r>
            <a:endParaRPr/>
          </a:p>
        </p:txBody>
      </p:sp>
      <p:sp>
        <p:nvSpPr>
          <p:cNvPr id="158" name="Google Shape;158;gb822e0ec7b_1_32"/>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Go to New York Times page</a:t>
            </a:r>
            <a:endParaRPr/>
          </a:p>
          <a:p>
            <a:pPr indent="-384048" lvl="0" marL="384048" rtl="0" algn="l">
              <a:lnSpc>
                <a:spcPct val="94000"/>
              </a:lnSpc>
              <a:spcBef>
                <a:spcPts val="1200"/>
              </a:spcBef>
              <a:spcAft>
                <a:spcPts val="0"/>
              </a:spcAft>
              <a:buClr>
                <a:schemeClr val="dk2"/>
              </a:buClr>
              <a:buSzPts val="2000"/>
              <a:buChar char="■"/>
            </a:pPr>
            <a:r>
              <a:rPr lang="en-US"/>
              <a:t>Tour the developer tools</a:t>
            </a:r>
            <a:endParaRPr/>
          </a:p>
        </p:txBody>
      </p:sp>
      <p:pic>
        <p:nvPicPr>
          <p:cNvPr id="159" name="Google Shape;159;gb822e0ec7b_1_32"/>
          <p:cNvPicPr preferRelativeResize="0"/>
          <p:nvPr/>
        </p:nvPicPr>
        <p:blipFill rotWithShape="1">
          <a:blip r:embed="rId4">
            <a:alphaModFix/>
          </a:blip>
          <a:srcRect b="0" l="0" r="0" t="0"/>
          <a:stretch/>
        </p:blipFill>
        <p:spPr>
          <a:xfrm>
            <a:off x="1007745" y="3413760"/>
            <a:ext cx="11001634" cy="23421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b822e0ec7b_1_3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New York Times </a:t>
            </a:r>
            <a:r>
              <a:rPr lang="en-US" u="sng">
                <a:solidFill>
                  <a:schemeClr val="hlink"/>
                </a:solidFill>
                <a:hlinkClick r:id="rId3"/>
              </a:rPr>
              <a:t>https://www.nytimes.com</a:t>
            </a:r>
            <a:r>
              <a:rPr lang="en-US"/>
              <a:t> </a:t>
            </a:r>
            <a:endParaRPr/>
          </a:p>
        </p:txBody>
      </p:sp>
      <p:sp>
        <p:nvSpPr>
          <p:cNvPr id="165" name="Google Shape;165;gb822e0ec7b_1_38"/>
          <p:cNvSpPr txBox="1"/>
          <p:nvPr>
            <p:ph idx="1" type="body"/>
          </p:nvPr>
        </p:nvSpPr>
        <p:spPr>
          <a:xfrm>
            <a:off x="1371600" y="2286000"/>
            <a:ext cx="9601200" cy="44043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a:p>
            <a:pPr indent="-384048" lvl="0" marL="384048" rtl="0" algn="l">
              <a:lnSpc>
                <a:spcPct val="94000"/>
              </a:lnSpc>
              <a:spcBef>
                <a:spcPts val="1200"/>
              </a:spcBef>
              <a:spcAft>
                <a:spcPts val="0"/>
              </a:spcAft>
              <a:buClr>
                <a:schemeClr val="dk2"/>
              </a:buClr>
              <a:buSzPts val="2000"/>
              <a:buChar char="■"/>
            </a:pPr>
            <a:r>
              <a:rPr lang="en-US"/>
              <a:t>Find a table in the HTML</a:t>
            </a:r>
            <a:endParaRPr/>
          </a:p>
          <a:p>
            <a:pPr indent="-257048" lvl="0" marL="384048" rtl="0" algn="l">
              <a:lnSpc>
                <a:spcPct val="94000"/>
              </a:lnSpc>
              <a:spcBef>
                <a:spcPts val="1200"/>
              </a:spcBef>
              <a:spcAft>
                <a:spcPts val="0"/>
              </a:spcAft>
              <a:buClr>
                <a:schemeClr val="dk2"/>
              </a:buClr>
              <a:buSzPts val="2000"/>
              <a:buNone/>
            </a:pPr>
            <a:r>
              <a:t/>
            </a:r>
            <a:endParaRPr/>
          </a:p>
          <a:p>
            <a:pPr indent="-384048" lvl="0" marL="384048" rtl="0" algn="l">
              <a:lnSpc>
                <a:spcPct val="94000"/>
              </a:lnSpc>
              <a:spcBef>
                <a:spcPts val="1200"/>
              </a:spcBef>
              <a:spcAft>
                <a:spcPts val="0"/>
              </a:spcAft>
              <a:buClr>
                <a:schemeClr val="dk2"/>
              </a:buClr>
              <a:buSzPts val="2000"/>
              <a:buChar char="■"/>
            </a:pPr>
            <a:r>
              <a:rPr lang="en-US"/>
              <a:t>Go somewhere in the page and click on Inspect</a:t>
            </a:r>
            <a:endParaRPr/>
          </a:p>
          <a:p>
            <a:pPr indent="-257048" lvl="0" marL="384048" rtl="0" algn="l">
              <a:lnSpc>
                <a:spcPct val="94000"/>
              </a:lnSpc>
              <a:spcBef>
                <a:spcPts val="1200"/>
              </a:spcBef>
              <a:spcAft>
                <a:spcPts val="0"/>
              </a:spcAft>
              <a:buClr>
                <a:schemeClr val="dk2"/>
              </a:buClr>
              <a:buSzPts val="2000"/>
              <a:buNone/>
            </a:pPr>
            <a:r>
              <a:t/>
            </a:r>
            <a:endParaRPr/>
          </a:p>
          <a:p>
            <a:pPr indent="-384048" lvl="0" marL="384048" rtl="0" algn="l">
              <a:lnSpc>
                <a:spcPct val="94000"/>
              </a:lnSpc>
              <a:spcBef>
                <a:spcPts val="1200"/>
              </a:spcBef>
              <a:spcAft>
                <a:spcPts val="0"/>
              </a:spcAft>
              <a:buClr>
                <a:schemeClr val="dk2"/>
              </a:buClr>
              <a:buSzPts val="2000"/>
              <a:buChar char="■"/>
            </a:pPr>
            <a:r>
              <a:rPr lang="en-US"/>
              <a:t>Find an element. Change the HTML (Edit as HTML) and change the CSS</a:t>
            </a:r>
            <a:endParaRPr/>
          </a:p>
          <a:p>
            <a:pPr indent="-257048" lvl="0" marL="384048" rtl="0" algn="l">
              <a:lnSpc>
                <a:spcPct val="94000"/>
              </a:lnSpc>
              <a:spcBef>
                <a:spcPts val="1200"/>
              </a:spcBef>
              <a:spcAft>
                <a:spcPts val="0"/>
              </a:spcAft>
              <a:buClr>
                <a:schemeClr val="dk2"/>
              </a:buClr>
              <a:buSzPts val="2000"/>
              <a:buNone/>
            </a:pPr>
            <a:r>
              <a:t/>
            </a:r>
            <a:endParaRPr/>
          </a:p>
          <a:p>
            <a:pPr indent="-257048" lvl="0" marL="384048" rtl="0" algn="l">
              <a:lnSpc>
                <a:spcPct val="94000"/>
              </a:lnSpc>
              <a:spcBef>
                <a:spcPts val="1200"/>
              </a:spcBef>
              <a:spcAft>
                <a:spcPts val="0"/>
              </a:spcAft>
              <a:buClr>
                <a:schemeClr val="dk2"/>
              </a:buClr>
              <a:buSzPts val="2000"/>
              <a:buNone/>
            </a:pPr>
            <a:r>
              <a:t/>
            </a:r>
            <a:endParaRPr/>
          </a:p>
          <a:p>
            <a:pPr indent="-257048" lvl="0" marL="384048" rtl="0" algn="l">
              <a:lnSpc>
                <a:spcPct val="94000"/>
              </a:lnSpc>
              <a:spcBef>
                <a:spcPts val="1200"/>
              </a:spcBef>
              <a:spcAft>
                <a:spcPts val="0"/>
              </a:spcAft>
              <a:buClr>
                <a:schemeClr val="dk2"/>
              </a:buClr>
              <a:buSzPts val="2000"/>
              <a:buNone/>
            </a:pPr>
            <a:r>
              <a:t/>
            </a:r>
            <a:endParaRPr/>
          </a:p>
          <a:p>
            <a:pPr indent="-257048" lvl="0" marL="384048" rtl="0" algn="l">
              <a:lnSpc>
                <a:spcPct val="94000"/>
              </a:lnSpc>
              <a:spcBef>
                <a:spcPts val="1200"/>
              </a:spcBef>
              <a:spcAft>
                <a:spcPts val="0"/>
              </a:spcAft>
              <a:buClr>
                <a:schemeClr val="dk2"/>
              </a:buClr>
              <a:buSzPts val="2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2020-06-21T05:23:43Z</dcterms:created>
  <dc:creator>Scharff, Prof. Christelle</dc:creator>
</cp:coreProperties>
</file>